
<file path=[Content_Types].xml><?xml version="1.0" encoding="utf-8"?>
<Types xmlns="http://schemas.openxmlformats.org/package/2006/content-types">
  <Default Extension="tmp" ContentType="image/png"/>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Lst>
  <p:notesMasterIdLst>
    <p:notesMasterId r:id="rId164"/>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6" d="100"/>
          <a:sy n="66" d="100"/>
        </p:scale>
        <p:origin x="-149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54" Type="http://schemas.openxmlformats.org/officeDocument/2006/relationships/slide" Target="slides/slide148.xml"/><Relationship Id="rId159" Type="http://schemas.openxmlformats.org/officeDocument/2006/relationships/slide" Target="slides/slide153.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slide" Target="slides/slide143.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160" Type="http://schemas.openxmlformats.org/officeDocument/2006/relationships/slide" Target="slides/slide154.xml"/><Relationship Id="rId165" Type="http://schemas.openxmlformats.org/officeDocument/2006/relationships/presProps" Target="presProps.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slide" Target="slides/slide14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slide" Target="slides/slide155.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slide" Target="slides/slide137.xml"/><Relationship Id="rId148" Type="http://schemas.openxmlformats.org/officeDocument/2006/relationships/slide" Target="slides/slide142.xml"/><Relationship Id="rId151" Type="http://schemas.openxmlformats.org/officeDocument/2006/relationships/slide" Target="slides/slide145.xml"/><Relationship Id="rId156" Type="http://schemas.openxmlformats.org/officeDocument/2006/relationships/slide" Target="slides/slide150.xml"/><Relationship Id="rId16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 Id="rId5" Type="http://schemas.openxmlformats.org/officeDocument/2006/relationships/image" Target="../media/image55.wmf"/><Relationship Id="rId4" Type="http://schemas.openxmlformats.org/officeDocument/2006/relationships/image" Target="../media/image5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4" Type="http://schemas.openxmlformats.org/officeDocument/2006/relationships/image" Target="../media/image10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F5B873-1E29-4B3D-977F-0FD9744D5BDE}" type="datetimeFigureOut">
              <a:rPr lang="zh-CN" altLang="en-US" smtClean="0"/>
              <a:t>2019/6/25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41FB815-8723-4777-A496-0A52590F1169}" type="slidenum">
              <a:rPr lang="zh-CN" altLang="en-US" smtClean="0"/>
              <a:t>‹#›</a:t>
            </a:fld>
            <a:endParaRPr lang="zh-CN" altLang="en-US"/>
          </a:p>
        </p:txBody>
      </p:sp>
    </p:spTree>
    <p:extLst>
      <p:ext uri="{BB962C8B-B14F-4D97-AF65-F5344CB8AC3E}">
        <p14:creationId xmlns:p14="http://schemas.microsoft.com/office/powerpoint/2010/main" val="1028068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FBBE2E-824D-4D9E-A067-BEEF93B261EE}" type="slidenum">
              <a:rPr lang="zh-CN" altLang="en-US" smtClean="0">
                <a:solidFill>
                  <a:prstClr val="black"/>
                </a:solidFill>
              </a:rPr>
              <a:pPr/>
              <a:t>84</a:t>
            </a:fld>
            <a:endParaRPr lang="zh-CN" altLang="en-US">
              <a:solidFill>
                <a:prstClr val="black"/>
              </a:solidFill>
            </a:endParaRPr>
          </a:p>
        </p:txBody>
      </p:sp>
    </p:spTree>
    <p:extLst>
      <p:ext uri="{BB962C8B-B14F-4D97-AF65-F5344CB8AC3E}">
        <p14:creationId xmlns:p14="http://schemas.microsoft.com/office/powerpoint/2010/main" val="1102180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Date Placeholder 29"/>
          <p:cNvSpPr>
            <a:spLocks noGrp="1"/>
          </p:cNvSpPr>
          <p:nvPr>
            <p:ph type="dt" sz="half" idx="10"/>
          </p:nvPr>
        </p:nvSpPr>
        <p:spPr/>
        <p:txBody>
          <a:bodyPr/>
          <a:lstStyle/>
          <a:p>
            <a:fld id="{530820CF-B880-4189-942D-D702A7CBA730}" type="datetimeFigureOut">
              <a:rPr lang="zh-CN" altLang="en-US" smtClean="0">
                <a:solidFill>
                  <a:srgbClr val="DBF5F9">
                    <a:shade val="90000"/>
                  </a:srgbClr>
                </a:solidFill>
              </a:rPr>
              <a:pPr/>
              <a:t>2019/6/25</a:t>
            </a:fld>
            <a:endParaRPr lang="zh-CN" altLang="en-US">
              <a:solidFill>
                <a:srgbClr val="DBF5F9">
                  <a:shade val="90000"/>
                </a:srgbClr>
              </a:solidFill>
            </a:endParaRPr>
          </a:p>
        </p:txBody>
      </p:sp>
      <p:sp>
        <p:nvSpPr>
          <p:cNvPr id="19" name="Footer Placeholder 18"/>
          <p:cNvSpPr>
            <a:spLocks noGrp="1"/>
          </p:cNvSpPr>
          <p:nvPr>
            <p:ph type="ftr" sz="quarter" idx="11"/>
          </p:nvPr>
        </p:nvSpPr>
        <p:spPr/>
        <p:txBody>
          <a:bodyPr/>
          <a:lstStyle/>
          <a:p>
            <a:endParaRPr lang="zh-CN" altLang="en-US">
              <a:solidFill>
                <a:srgbClr val="DBF5F9">
                  <a:shade val="90000"/>
                </a:srgbClr>
              </a:solidFill>
            </a:endParaRPr>
          </a:p>
        </p:txBody>
      </p:sp>
      <p:sp>
        <p:nvSpPr>
          <p:cNvPr id="27" name="Slide Number Placeholder 26"/>
          <p:cNvSpPr>
            <a:spLocks noGrp="1"/>
          </p:cNvSpPr>
          <p:nvPr>
            <p:ph type="sldNum" sz="quarter" idx="12"/>
          </p:nvPr>
        </p:nvSpPr>
        <p:spPr/>
        <p:txBody>
          <a:body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spTree>
    <p:extLst>
      <p:ext uri="{BB962C8B-B14F-4D97-AF65-F5344CB8AC3E}">
        <p14:creationId xmlns:p14="http://schemas.microsoft.com/office/powerpoint/2010/main" val="3557647376"/>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Content Placeholder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491231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DBF5F9">
                    <a:shade val="90000"/>
                  </a:srgbClr>
                </a:solidFill>
              </a:rPr>
              <a:pPr/>
              <a:t>2019/6/25</a:t>
            </a:fld>
            <a:endParaRPr lang="zh-CN" altLang="en-US">
              <a:solidFill>
                <a:srgbClr val="DBF5F9">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DBF5F9">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spTree>
    <p:extLst>
      <p:ext uri="{BB962C8B-B14F-4D97-AF65-F5344CB8AC3E}">
        <p14:creationId xmlns:p14="http://schemas.microsoft.com/office/powerpoint/2010/main" val="4282618552"/>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zh-CN" altLang="en-US" smtClean="0"/>
              <a:t>单击此处编辑母版标题样式</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zh-CN" altLang="en-US">
              <a:solidFill>
                <a:srgbClr val="04617B">
                  <a:shade val="90000"/>
                </a:srgbClr>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522416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Date Placeholder 6"/>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8" name="Footer Placeholder 7"/>
          <p:cNvSpPr>
            <a:spLocks noGrp="1"/>
          </p:cNvSpPr>
          <p:nvPr>
            <p:ph type="ftr" sz="quarter" idx="11"/>
          </p:nvPr>
        </p:nvSpPr>
        <p:spPr/>
        <p:txBody>
          <a:bodyPr/>
          <a:lstStyle/>
          <a:p>
            <a:endParaRPr lang="zh-CN" altLang="en-US">
              <a:solidFill>
                <a:srgbClr val="04617B">
                  <a:shade val="90000"/>
                </a:srgbClr>
              </a:solidFill>
            </a:endParaRPr>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500473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Date Placeholder 2"/>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4" name="Footer Placeholder 3"/>
          <p:cNvSpPr>
            <a:spLocks noGrp="1"/>
          </p:cNvSpPr>
          <p:nvPr>
            <p:ph type="ftr" sz="quarter" idx="11"/>
          </p:nvPr>
        </p:nvSpPr>
        <p:spPr/>
        <p:txBody>
          <a:bodyPr/>
          <a:lstStyle/>
          <a:p>
            <a:endParaRPr lang="zh-CN" altLang="en-US">
              <a:solidFill>
                <a:srgbClr val="04617B">
                  <a:shade val="90000"/>
                </a:srgbClr>
              </a:solidFill>
            </a:endParaRPr>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4068583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3" name="Footer Placeholder 2"/>
          <p:cNvSpPr>
            <a:spLocks noGrp="1"/>
          </p:cNvSpPr>
          <p:nvPr>
            <p:ph type="ftr" sz="quarter" idx="11"/>
          </p:nvPr>
        </p:nvSpPr>
        <p:spPr/>
        <p:txBody>
          <a:bodyPr/>
          <a:lstStyle/>
          <a:p>
            <a:endParaRPr lang="zh-CN" altLang="en-US">
              <a:solidFill>
                <a:srgbClr val="04617B">
                  <a:shade val="90000"/>
                </a:srgbClr>
              </a:solidFill>
            </a:endParaRP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439205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zh-CN" altLang="en-US">
              <a:solidFill>
                <a:srgbClr val="04617B">
                  <a:shade val="90000"/>
                </a:srgbClr>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065870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zh-CN" altLang="en-US">
              <a:solidFill>
                <a:srgbClr val="04617B">
                  <a:shade val="90000"/>
                </a:srgbClr>
              </a:solidFill>
            </a:endParaRPr>
          </a:p>
        </p:txBody>
      </p:sp>
      <p:sp>
        <p:nvSpPr>
          <p:cNvPr id="7" name="Slide Number Placeholder 6"/>
          <p:cNvSpPr>
            <a:spLocks noGrp="1"/>
          </p:cNvSpPr>
          <p:nvPr>
            <p:ph type="sldNum" sz="quarter" idx="12"/>
          </p:nvPr>
        </p:nvSpPr>
        <p:spPr>
          <a:xfrm>
            <a:off x="8077200" y="6356350"/>
            <a:ext cx="609600" cy="365125"/>
          </a:xfrm>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8989749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40080658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6372991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Date Placeholder 29"/>
          <p:cNvSpPr>
            <a:spLocks noGrp="1"/>
          </p:cNvSpPr>
          <p:nvPr>
            <p:ph type="dt" sz="half" idx="10"/>
          </p:nvPr>
        </p:nvSpPr>
        <p:spPr/>
        <p:txBody>
          <a:bodyPr/>
          <a:lstStyle/>
          <a:p>
            <a:fld id="{530820CF-B880-4189-942D-D702A7CBA730}" type="datetimeFigureOut">
              <a:rPr lang="zh-CN" altLang="en-US" smtClean="0">
                <a:solidFill>
                  <a:srgbClr val="DBF5F9">
                    <a:shade val="90000"/>
                  </a:srgbClr>
                </a:solidFill>
              </a:rPr>
              <a:pPr/>
              <a:t>2019/6/25</a:t>
            </a:fld>
            <a:endParaRPr lang="zh-CN" altLang="en-US">
              <a:solidFill>
                <a:srgbClr val="DBF5F9">
                  <a:shade val="90000"/>
                </a:srgbClr>
              </a:solidFill>
            </a:endParaRPr>
          </a:p>
        </p:txBody>
      </p:sp>
      <p:sp>
        <p:nvSpPr>
          <p:cNvPr id="19" name="Footer Placeholder 18"/>
          <p:cNvSpPr>
            <a:spLocks noGrp="1"/>
          </p:cNvSpPr>
          <p:nvPr>
            <p:ph type="ftr" sz="quarter" idx="11"/>
          </p:nvPr>
        </p:nvSpPr>
        <p:spPr/>
        <p:txBody>
          <a:bodyPr/>
          <a:lstStyle/>
          <a:p>
            <a:endParaRPr lang="zh-CN" altLang="en-US">
              <a:solidFill>
                <a:srgbClr val="DBF5F9">
                  <a:shade val="90000"/>
                </a:srgbClr>
              </a:solidFill>
            </a:endParaRPr>
          </a:p>
        </p:txBody>
      </p:sp>
      <p:sp>
        <p:nvSpPr>
          <p:cNvPr id="27" name="Slide Number Placeholder 26"/>
          <p:cNvSpPr>
            <a:spLocks noGrp="1"/>
          </p:cNvSpPr>
          <p:nvPr>
            <p:ph type="sldNum" sz="quarter" idx="12"/>
          </p:nvPr>
        </p:nvSpPr>
        <p:spPr/>
        <p:txBody>
          <a:body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spTree>
    <p:extLst>
      <p:ext uri="{BB962C8B-B14F-4D97-AF65-F5344CB8AC3E}">
        <p14:creationId xmlns:p14="http://schemas.microsoft.com/office/powerpoint/2010/main" val="2110957069"/>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Content Placeholder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1752948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DBF5F9">
                    <a:shade val="90000"/>
                  </a:srgbClr>
                </a:solidFill>
              </a:rPr>
              <a:pPr/>
              <a:t>2019/6/25</a:t>
            </a:fld>
            <a:endParaRPr lang="zh-CN" altLang="en-US">
              <a:solidFill>
                <a:srgbClr val="DBF5F9">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DBF5F9">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spTree>
    <p:extLst>
      <p:ext uri="{BB962C8B-B14F-4D97-AF65-F5344CB8AC3E}">
        <p14:creationId xmlns:p14="http://schemas.microsoft.com/office/powerpoint/2010/main" val="2716231738"/>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zh-CN" altLang="en-US" smtClean="0"/>
              <a:t>单击此处编辑母版标题样式</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zh-CN" altLang="en-US">
              <a:solidFill>
                <a:srgbClr val="04617B">
                  <a:shade val="90000"/>
                </a:srgbClr>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5865425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Date Placeholder 6"/>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8" name="Footer Placeholder 7"/>
          <p:cNvSpPr>
            <a:spLocks noGrp="1"/>
          </p:cNvSpPr>
          <p:nvPr>
            <p:ph type="ftr" sz="quarter" idx="11"/>
          </p:nvPr>
        </p:nvSpPr>
        <p:spPr/>
        <p:txBody>
          <a:bodyPr/>
          <a:lstStyle/>
          <a:p>
            <a:endParaRPr lang="zh-CN" altLang="en-US">
              <a:solidFill>
                <a:srgbClr val="04617B">
                  <a:shade val="90000"/>
                </a:srgbClr>
              </a:solidFill>
            </a:endParaRPr>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10386716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Date Placeholder 2"/>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4" name="Footer Placeholder 3"/>
          <p:cNvSpPr>
            <a:spLocks noGrp="1"/>
          </p:cNvSpPr>
          <p:nvPr>
            <p:ph type="ftr" sz="quarter" idx="11"/>
          </p:nvPr>
        </p:nvSpPr>
        <p:spPr/>
        <p:txBody>
          <a:bodyPr/>
          <a:lstStyle/>
          <a:p>
            <a:endParaRPr lang="zh-CN" altLang="en-US">
              <a:solidFill>
                <a:srgbClr val="04617B">
                  <a:shade val="90000"/>
                </a:srgbClr>
              </a:solidFill>
            </a:endParaRPr>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19369392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3" name="Footer Placeholder 2"/>
          <p:cNvSpPr>
            <a:spLocks noGrp="1"/>
          </p:cNvSpPr>
          <p:nvPr>
            <p:ph type="ftr" sz="quarter" idx="11"/>
          </p:nvPr>
        </p:nvSpPr>
        <p:spPr/>
        <p:txBody>
          <a:bodyPr/>
          <a:lstStyle/>
          <a:p>
            <a:endParaRPr lang="zh-CN" altLang="en-US">
              <a:solidFill>
                <a:srgbClr val="04617B">
                  <a:shade val="90000"/>
                </a:srgbClr>
              </a:solidFill>
            </a:endParaRP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181998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zh-CN" altLang="en-US">
              <a:solidFill>
                <a:srgbClr val="04617B">
                  <a:shade val="90000"/>
                </a:srgbClr>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2990564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zh-CN" altLang="en-US">
              <a:solidFill>
                <a:srgbClr val="04617B">
                  <a:shade val="90000"/>
                </a:srgbClr>
              </a:solidFill>
            </a:endParaRPr>
          </a:p>
        </p:txBody>
      </p:sp>
      <p:sp>
        <p:nvSpPr>
          <p:cNvPr id="7" name="Slide Number Placeholder 6"/>
          <p:cNvSpPr>
            <a:spLocks noGrp="1"/>
          </p:cNvSpPr>
          <p:nvPr>
            <p:ph type="sldNum" sz="quarter" idx="12"/>
          </p:nvPr>
        </p:nvSpPr>
        <p:spPr>
          <a:xfrm>
            <a:off x="8077200" y="6356350"/>
            <a:ext cx="609600" cy="365125"/>
          </a:xfrm>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31135299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3627207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6383591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Date Placeholder 29"/>
          <p:cNvSpPr>
            <a:spLocks noGrp="1"/>
          </p:cNvSpPr>
          <p:nvPr>
            <p:ph type="dt" sz="half" idx="10"/>
          </p:nvPr>
        </p:nvSpPr>
        <p:spPr/>
        <p:txBody>
          <a:bodyPr/>
          <a:lstStyle/>
          <a:p>
            <a:fld id="{530820CF-B880-4189-942D-D702A7CBA730}" type="datetimeFigureOut">
              <a:rPr lang="zh-CN" altLang="en-US" smtClean="0">
                <a:solidFill>
                  <a:srgbClr val="DBF5F9">
                    <a:shade val="90000"/>
                  </a:srgbClr>
                </a:solidFill>
              </a:rPr>
              <a:pPr/>
              <a:t>2019/6/25</a:t>
            </a:fld>
            <a:endParaRPr lang="zh-CN" altLang="en-US">
              <a:solidFill>
                <a:srgbClr val="DBF5F9">
                  <a:shade val="90000"/>
                </a:srgbClr>
              </a:solidFill>
            </a:endParaRPr>
          </a:p>
        </p:txBody>
      </p:sp>
      <p:sp>
        <p:nvSpPr>
          <p:cNvPr id="19" name="Footer Placeholder 18"/>
          <p:cNvSpPr>
            <a:spLocks noGrp="1"/>
          </p:cNvSpPr>
          <p:nvPr>
            <p:ph type="ftr" sz="quarter" idx="11"/>
          </p:nvPr>
        </p:nvSpPr>
        <p:spPr/>
        <p:txBody>
          <a:bodyPr/>
          <a:lstStyle/>
          <a:p>
            <a:endParaRPr lang="zh-CN" altLang="en-US">
              <a:solidFill>
                <a:srgbClr val="DBF5F9">
                  <a:shade val="90000"/>
                </a:srgbClr>
              </a:solidFill>
            </a:endParaRPr>
          </a:p>
        </p:txBody>
      </p:sp>
      <p:sp>
        <p:nvSpPr>
          <p:cNvPr id="27" name="Slide Number Placeholder 26"/>
          <p:cNvSpPr>
            <a:spLocks noGrp="1"/>
          </p:cNvSpPr>
          <p:nvPr>
            <p:ph type="sldNum" sz="quarter" idx="12"/>
          </p:nvPr>
        </p:nvSpPr>
        <p:spPr/>
        <p:txBody>
          <a:body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spTree>
    <p:extLst>
      <p:ext uri="{BB962C8B-B14F-4D97-AF65-F5344CB8AC3E}">
        <p14:creationId xmlns:p14="http://schemas.microsoft.com/office/powerpoint/2010/main" val="828512023"/>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Content Placeholder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3167842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DBF5F9">
                    <a:shade val="90000"/>
                  </a:srgbClr>
                </a:solidFill>
              </a:rPr>
              <a:pPr/>
              <a:t>2019/6/25</a:t>
            </a:fld>
            <a:endParaRPr lang="zh-CN" altLang="en-US">
              <a:solidFill>
                <a:srgbClr val="DBF5F9">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DBF5F9">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spTree>
    <p:extLst>
      <p:ext uri="{BB962C8B-B14F-4D97-AF65-F5344CB8AC3E}">
        <p14:creationId xmlns:p14="http://schemas.microsoft.com/office/powerpoint/2010/main" val="2890424768"/>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zh-CN" altLang="en-US" smtClean="0"/>
              <a:t>单击此处编辑母版标题样式</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zh-CN" altLang="en-US">
              <a:solidFill>
                <a:srgbClr val="04617B">
                  <a:shade val="90000"/>
                </a:srgbClr>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8132646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Date Placeholder 6"/>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8" name="Footer Placeholder 7"/>
          <p:cNvSpPr>
            <a:spLocks noGrp="1"/>
          </p:cNvSpPr>
          <p:nvPr>
            <p:ph type="ftr" sz="quarter" idx="11"/>
          </p:nvPr>
        </p:nvSpPr>
        <p:spPr/>
        <p:txBody>
          <a:bodyPr/>
          <a:lstStyle/>
          <a:p>
            <a:endParaRPr lang="zh-CN" altLang="en-US">
              <a:solidFill>
                <a:srgbClr val="04617B">
                  <a:shade val="90000"/>
                </a:srgbClr>
              </a:solidFill>
            </a:endParaRPr>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1353857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Date Placeholder 2"/>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4" name="Footer Placeholder 3"/>
          <p:cNvSpPr>
            <a:spLocks noGrp="1"/>
          </p:cNvSpPr>
          <p:nvPr>
            <p:ph type="ftr" sz="quarter" idx="11"/>
          </p:nvPr>
        </p:nvSpPr>
        <p:spPr/>
        <p:txBody>
          <a:bodyPr/>
          <a:lstStyle/>
          <a:p>
            <a:endParaRPr lang="zh-CN" altLang="en-US">
              <a:solidFill>
                <a:srgbClr val="04617B">
                  <a:shade val="90000"/>
                </a:srgbClr>
              </a:solidFill>
            </a:endParaRPr>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168655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2019/6/25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3" name="Footer Placeholder 2"/>
          <p:cNvSpPr>
            <a:spLocks noGrp="1"/>
          </p:cNvSpPr>
          <p:nvPr>
            <p:ph type="ftr" sz="quarter" idx="11"/>
          </p:nvPr>
        </p:nvSpPr>
        <p:spPr/>
        <p:txBody>
          <a:bodyPr/>
          <a:lstStyle/>
          <a:p>
            <a:endParaRPr lang="zh-CN" altLang="en-US">
              <a:solidFill>
                <a:srgbClr val="04617B">
                  <a:shade val="90000"/>
                </a:srgbClr>
              </a:solidFill>
            </a:endParaRP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1888854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zh-CN" altLang="en-US">
              <a:solidFill>
                <a:srgbClr val="04617B">
                  <a:shade val="90000"/>
                </a:srgbClr>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11315718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zh-CN" altLang="en-US">
              <a:solidFill>
                <a:srgbClr val="04617B">
                  <a:shade val="90000"/>
                </a:srgbClr>
              </a:solidFill>
            </a:endParaRPr>
          </a:p>
        </p:txBody>
      </p:sp>
      <p:sp>
        <p:nvSpPr>
          <p:cNvPr id="7" name="Slide Number Placeholder 6"/>
          <p:cNvSpPr>
            <a:spLocks noGrp="1"/>
          </p:cNvSpPr>
          <p:nvPr>
            <p:ph type="sldNum" sz="quarter" idx="12"/>
          </p:nvPr>
        </p:nvSpPr>
        <p:spPr>
          <a:xfrm>
            <a:off x="8077200" y="6356350"/>
            <a:ext cx="609600" cy="365125"/>
          </a:xfrm>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9518607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787741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4073974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Date Placeholder 29"/>
          <p:cNvSpPr>
            <a:spLocks noGrp="1"/>
          </p:cNvSpPr>
          <p:nvPr>
            <p:ph type="dt" sz="half" idx="10"/>
          </p:nvPr>
        </p:nvSpPr>
        <p:spPr/>
        <p:txBody>
          <a:bodyPr/>
          <a:lstStyle/>
          <a:p>
            <a:fld id="{530820CF-B880-4189-942D-D702A7CBA730}" type="datetimeFigureOut">
              <a:rPr lang="zh-CN" altLang="en-US" smtClean="0">
                <a:solidFill>
                  <a:srgbClr val="DBF5F9">
                    <a:shade val="90000"/>
                  </a:srgbClr>
                </a:solidFill>
              </a:rPr>
              <a:pPr/>
              <a:t>2019/6/25</a:t>
            </a:fld>
            <a:endParaRPr lang="zh-CN" altLang="en-US">
              <a:solidFill>
                <a:srgbClr val="DBF5F9">
                  <a:shade val="90000"/>
                </a:srgbClr>
              </a:solidFill>
            </a:endParaRPr>
          </a:p>
        </p:txBody>
      </p:sp>
      <p:sp>
        <p:nvSpPr>
          <p:cNvPr id="19" name="Footer Placeholder 18"/>
          <p:cNvSpPr>
            <a:spLocks noGrp="1"/>
          </p:cNvSpPr>
          <p:nvPr>
            <p:ph type="ftr" sz="quarter" idx="11"/>
          </p:nvPr>
        </p:nvSpPr>
        <p:spPr/>
        <p:txBody>
          <a:bodyPr/>
          <a:lstStyle/>
          <a:p>
            <a:endParaRPr lang="zh-CN" altLang="en-US">
              <a:solidFill>
                <a:srgbClr val="DBF5F9">
                  <a:shade val="90000"/>
                </a:srgbClr>
              </a:solidFill>
            </a:endParaRPr>
          </a:p>
        </p:txBody>
      </p:sp>
      <p:sp>
        <p:nvSpPr>
          <p:cNvPr id="27" name="Slide Number Placeholder 26"/>
          <p:cNvSpPr>
            <a:spLocks noGrp="1"/>
          </p:cNvSpPr>
          <p:nvPr>
            <p:ph type="sldNum" sz="quarter" idx="12"/>
          </p:nvPr>
        </p:nvSpPr>
        <p:spPr/>
        <p:txBody>
          <a:body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spTree>
    <p:extLst>
      <p:ext uri="{BB962C8B-B14F-4D97-AF65-F5344CB8AC3E}">
        <p14:creationId xmlns:p14="http://schemas.microsoft.com/office/powerpoint/2010/main" val="185445737"/>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Content Placeholder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15697129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DBF5F9">
                    <a:shade val="90000"/>
                  </a:srgbClr>
                </a:solidFill>
              </a:rPr>
              <a:pPr/>
              <a:t>2019/6/25</a:t>
            </a:fld>
            <a:endParaRPr lang="zh-CN" altLang="en-US">
              <a:solidFill>
                <a:srgbClr val="DBF5F9">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DBF5F9">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spTree>
    <p:extLst>
      <p:ext uri="{BB962C8B-B14F-4D97-AF65-F5344CB8AC3E}">
        <p14:creationId xmlns:p14="http://schemas.microsoft.com/office/powerpoint/2010/main" val="4055780097"/>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zh-CN" altLang="en-US" smtClean="0"/>
              <a:t>单击此处编辑母版标题样式</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zh-CN" altLang="en-US">
              <a:solidFill>
                <a:srgbClr val="04617B">
                  <a:shade val="90000"/>
                </a:srgbClr>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8737117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Date Placeholder 6"/>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8" name="Footer Placeholder 7"/>
          <p:cNvSpPr>
            <a:spLocks noGrp="1"/>
          </p:cNvSpPr>
          <p:nvPr>
            <p:ph type="ftr" sz="quarter" idx="11"/>
          </p:nvPr>
        </p:nvSpPr>
        <p:spPr/>
        <p:txBody>
          <a:bodyPr/>
          <a:lstStyle/>
          <a:p>
            <a:endParaRPr lang="zh-CN" altLang="en-US">
              <a:solidFill>
                <a:srgbClr val="04617B">
                  <a:shade val="90000"/>
                </a:srgbClr>
              </a:solidFill>
            </a:endParaRPr>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262120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2019/6/25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Date Placeholder 2"/>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4" name="Footer Placeholder 3"/>
          <p:cNvSpPr>
            <a:spLocks noGrp="1"/>
          </p:cNvSpPr>
          <p:nvPr>
            <p:ph type="ftr" sz="quarter" idx="11"/>
          </p:nvPr>
        </p:nvSpPr>
        <p:spPr/>
        <p:txBody>
          <a:bodyPr/>
          <a:lstStyle/>
          <a:p>
            <a:endParaRPr lang="zh-CN" altLang="en-US">
              <a:solidFill>
                <a:srgbClr val="04617B">
                  <a:shade val="90000"/>
                </a:srgbClr>
              </a:solidFill>
            </a:endParaRPr>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8877271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3" name="Footer Placeholder 2"/>
          <p:cNvSpPr>
            <a:spLocks noGrp="1"/>
          </p:cNvSpPr>
          <p:nvPr>
            <p:ph type="ftr" sz="quarter" idx="11"/>
          </p:nvPr>
        </p:nvSpPr>
        <p:spPr/>
        <p:txBody>
          <a:bodyPr/>
          <a:lstStyle/>
          <a:p>
            <a:endParaRPr lang="zh-CN" altLang="en-US">
              <a:solidFill>
                <a:srgbClr val="04617B">
                  <a:shade val="90000"/>
                </a:srgbClr>
              </a:solidFill>
            </a:endParaRP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3802212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zh-CN" altLang="en-US">
              <a:solidFill>
                <a:srgbClr val="04617B">
                  <a:shade val="90000"/>
                </a:srgbClr>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8396006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zh-CN" altLang="en-US">
              <a:solidFill>
                <a:srgbClr val="04617B">
                  <a:shade val="90000"/>
                </a:srgbClr>
              </a:solidFill>
            </a:endParaRPr>
          </a:p>
        </p:txBody>
      </p:sp>
      <p:sp>
        <p:nvSpPr>
          <p:cNvPr id="7" name="Slide Number Placeholder 6"/>
          <p:cNvSpPr>
            <a:spLocks noGrp="1"/>
          </p:cNvSpPr>
          <p:nvPr>
            <p:ph type="sldNum" sz="quarter" idx="12"/>
          </p:nvPr>
        </p:nvSpPr>
        <p:spPr>
          <a:xfrm>
            <a:off x="8077200" y="6356350"/>
            <a:ext cx="609600" cy="365125"/>
          </a:xfrm>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26932175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1878648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386052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Date Placeholder 29"/>
          <p:cNvSpPr>
            <a:spLocks noGrp="1"/>
          </p:cNvSpPr>
          <p:nvPr>
            <p:ph type="dt" sz="half" idx="10"/>
          </p:nvPr>
        </p:nvSpPr>
        <p:spPr/>
        <p:txBody>
          <a:bodyPr/>
          <a:lstStyle/>
          <a:p>
            <a:fld id="{1D8BD707-D9CF-40AE-B4C6-C98DA3205C09}" type="datetimeFigureOut">
              <a:rPr lang="en-US" smtClean="0">
                <a:solidFill>
                  <a:srgbClr val="DBF5F9">
                    <a:shade val="90000"/>
                  </a:srgbClr>
                </a:solidFill>
              </a:rPr>
              <a:pPr/>
              <a:t>6/25/2019</a:t>
            </a:fld>
            <a:endParaRPr lang="en-US">
              <a:solidFill>
                <a:srgbClr val="DBF5F9">
                  <a:shade val="90000"/>
                </a:srgbClr>
              </a:solidFill>
            </a:endParaRPr>
          </a:p>
        </p:txBody>
      </p:sp>
      <p:sp>
        <p:nvSpPr>
          <p:cNvPr id="19" name="Footer Placeholder 18"/>
          <p:cNvSpPr>
            <a:spLocks noGrp="1"/>
          </p:cNvSpPr>
          <p:nvPr>
            <p:ph type="ftr" sz="quarter" idx="11"/>
          </p:nvPr>
        </p:nvSpPr>
        <p:spPr/>
        <p:txBody>
          <a:bodyPr/>
          <a:lstStyle/>
          <a:p>
            <a:pPr marL="12700">
              <a:spcBef>
                <a:spcPts val="170"/>
              </a:spcBef>
            </a:pPr>
            <a:r>
              <a:rPr lang="zh-CN" altLang="en-US" smtClean="0">
                <a:solidFill>
                  <a:srgbClr val="DBF5F9">
                    <a:shade val="90000"/>
                  </a:srgbClr>
                </a:solidFill>
              </a:rPr>
              <a:t>互联网新技术在线教育领航者</a:t>
            </a:r>
            <a:endParaRPr lang="zh-CN" altLang="en-US" dirty="0">
              <a:solidFill>
                <a:srgbClr val="DBF5F9">
                  <a:shade val="90000"/>
                </a:srgbClr>
              </a:solidFill>
            </a:endParaRPr>
          </a:p>
        </p:txBody>
      </p:sp>
      <p:sp>
        <p:nvSpPr>
          <p:cNvPr id="27" name="Slide Number Placeholder 26"/>
          <p:cNvSpPr>
            <a:spLocks noGrp="1"/>
          </p:cNvSpPr>
          <p:nvPr>
            <p:ph type="sldNum" sz="quarter" idx="12"/>
          </p:nvPr>
        </p:nvSpPr>
        <p:spPr/>
        <p:txBody>
          <a:bodyPr/>
          <a:lstStyle/>
          <a:p>
            <a:pPr marL="25400">
              <a:spcBef>
                <a:spcPts val="105"/>
              </a:spcBef>
            </a:pPr>
            <a:fld id="{81D60167-4931-47E6-BA6A-407CBD079E47}" type="slidenum">
              <a:rPr lang="en-US" altLang="zh-CN" smtClean="0">
                <a:solidFill>
                  <a:srgbClr val="DBF5F9">
                    <a:shade val="90000"/>
                  </a:srgbClr>
                </a:solidFill>
              </a:rPr>
              <a:pPr marL="25400">
                <a:spcBef>
                  <a:spcPts val="105"/>
                </a:spcBef>
              </a:pPr>
              <a:t>‹#›</a:t>
            </a:fld>
            <a:r>
              <a:rPr lang="en-US" altLang="zh-CN" spc="-5" smtClean="0">
                <a:solidFill>
                  <a:srgbClr val="DBF5F9">
                    <a:shade val="90000"/>
                  </a:srgbClr>
                </a:solidFill>
              </a:rPr>
              <a:t>/</a:t>
            </a:r>
            <a:r>
              <a:rPr lang="en-US" altLang="zh-CN" smtClean="0">
                <a:solidFill>
                  <a:srgbClr val="DBF5F9">
                    <a:shade val="90000"/>
                  </a:srgbClr>
                </a:solidFill>
              </a:rPr>
              <a:t>71</a:t>
            </a:r>
            <a:endParaRPr lang="en-US" altLang="zh-CN" dirty="0">
              <a:solidFill>
                <a:srgbClr val="DBF5F9">
                  <a:shade val="90000"/>
                </a:srgbClr>
              </a:solidFill>
            </a:endParaRPr>
          </a:p>
        </p:txBody>
      </p:sp>
    </p:spTree>
    <p:extLst>
      <p:ext uri="{BB962C8B-B14F-4D97-AF65-F5344CB8AC3E}">
        <p14:creationId xmlns:p14="http://schemas.microsoft.com/office/powerpoint/2010/main" val="2278080933"/>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Content Placeholder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04617B">
                    <a:shade val="90000"/>
                  </a:srgbClr>
                </a:solidFill>
              </a:rPr>
              <a:pPr/>
              <a:t>6/25/2019</a:t>
            </a:fld>
            <a:endParaRPr lang="en-US">
              <a:solidFill>
                <a:srgbClr val="04617B">
                  <a:shade val="90000"/>
                </a:srgbClr>
              </a:solidFill>
            </a:endParaRPr>
          </a:p>
        </p:txBody>
      </p:sp>
      <p:sp>
        <p:nvSpPr>
          <p:cNvPr id="5" name="Footer Placeholder 4"/>
          <p:cNvSpPr>
            <a:spLocks noGrp="1"/>
          </p:cNvSpPr>
          <p:nvPr>
            <p:ph type="ftr" sz="quarter" idx="11"/>
          </p:nvPr>
        </p:nvSpPr>
        <p:spPr/>
        <p:txBody>
          <a:bodyPr/>
          <a:lstStyle/>
          <a:p>
            <a:pPr marL="12700">
              <a:spcBef>
                <a:spcPts val="170"/>
              </a:spcBef>
            </a:pPr>
            <a:r>
              <a:rPr lang="zh-CN" altLang="en-US" smtClean="0">
                <a:solidFill>
                  <a:srgbClr val="04617B">
                    <a:shade val="90000"/>
                  </a:srgbClr>
                </a:solidFill>
              </a:rPr>
              <a:t>互联网新技术在线教育领航者</a:t>
            </a:r>
            <a:endParaRPr lang="zh-CN" altLang="en-US" dirty="0">
              <a:solidFill>
                <a:srgbClr val="04617B">
                  <a:shade val="90000"/>
                </a:srgbClr>
              </a:solidFill>
            </a:endParaRPr>
          </a:p>
        </p:txBody>
      </p:sp>
      <p:sp>
        <p:nvSpPr>
          <p:cNvPr id="6" name="Slide Number Placeholder 5"/>
          <p:cNvSpPr>
            <a:spLocks noGrp="1"/>
          </p:cNvSpPr>
          <p:nvPr>
            <p:ph type="sldNum" sz="quarter" idx="12"/>
          </p:nvPr>
        </p:nvSpPr>
        <p:spPr/>
        <p:txBody>
          <a:bodyPr/>
          <a:lstStyle/>
          <a:p>
            <a:pPr marL="25400">
              <a:spcBef>
                <a:spcPts val="105"/>
              </a:spcBef>
            </a:pPr>
            <a:fld id="{81D60167-4931-47E6-BA6A-407CBD079E47}" type="slidenum">
              <a:rPr lang="en-US" altLang="zh-CN" smtClean="0">
                <a:solidFill>
                  <a:srgbClr val="04617B">
                    <a:shade val="90000"/>
                  </a:srgbClr>
                </a:solidFill>
              </a:rPr>
              <a:pPr marL="25400">
                <a:spcBef>
                  <a:spcPts val="105"/>
                </a:spcBef>
              </a:pPr>
              <a:t>‹#›</a:t>
            </a:fld>
            <a:r>
              <a:rPr lang="en-US" altLang="zh-CN" spc="-5" smtClean="0">
                <a:solidFill>
                  <a:srgbClr val="04617B">
                    <a:shade val="90000"/>
                  </a:srgbClr>
                </a:solidFill>
              </a:rPr>
              <a:t>/</a:t>
            </a:r>
            <a:r>
              <a:rPr lang="en-US" altLang="zh-CN" smtClean="0">
                <a:solidFill>
                  <a:srgbClr val="04617B">
                    <a:shade val="90000"/>
                  </a:srgbClr>
                </a:solidFill>
              </a:rPr>
              <a:t>71</a:t>
            </a:r>
            <a:endParaRPr lang="en-US" altLang="zh-CN" dirty="0">
              <a:solidFill>
                <a:srgbClr val="04617B">
                  <a:shade val="90000"/>
                </a:srgbClr>
              </a:solidFill>
            </a:endParaRPr>
          </a:p>
        </p:txBody>
      </p:sp>
    </p:spTree>
    <p:extLst>
      <p:ext uri="{BB962C8B-B14F-4D97-AF65-F5344CB8AC3E}">
        <p14:creationId xmlns:p14="http://schemas.microsoft.com/office/powerpoint/2010/main" val="29769498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DBF5F9">
                    <a:shade val="90000"/>
                  </a:srgbClr>
                </a:solidFill>
              </a:rPr>
              <a:pPr/>
              <a:t>6/25/2019</a:t>
            </a:fld>
            <a:endParaRPr lang="en-US">
              <a:solidFill>
                <a:srgbClr val="DBF5F9">
                  <a:shade val="90000"/>
                </a:srgbClr>
              </a:solidFill>
            </a:endParaRPr>
          </a:p>
        </p:txBody>
      </p:sp>
      <p:sp>
        <p:nvSpPr>
          <p:cNvPr id="5" name="Footer Placeholder 4"/>
          <p:cNvSpPr>
            <a:spLocks noGrp="1"/>
          </p:cNvSpPr>
          <p:nvPr>
            <p:ph type="ftr" sz="quarter" idx="11"/>
          </p:nvPr>
        </p:nvSpPr>
        <p:spPr/>
        <p:txBody>
          <a:bodyPr/>
          <a:lstStyle/>
          <a:p>
            <a:pPr marL="12700">
              <a:spcBef>
                <a:spcPts val="170"/>
              </a:spcBef>
            </a:pPr>
            <a:r>
              <a:rPr lang="zh-CN" altLang="en-US" smtClean="0">
                <a:solidFill>
                  <a:srgbClr val="DBF5F9">
                    <a:shade val="90000"/>
                  </a:srgbClr>
                </a:solidFill>
              </a:rPr>
              <a:t>互联网新技术在线教育领航者</a:t>
            </a:r>
            <a:endParaRPr lang="zh-CN" altLang="en-US" dirty="0">
              <a:solidFill>
                <a:srgbClr val="DBF5F9">
                  <a:shade val="90000"/>
                </a:srgbClr>
              </a:solidFill>
            </a:endParaRPr>
          </a:p>
        </p:txBody>
      </p:sp>
      <p:sp>
        <p:nvSpPr>
          <p:cNvPr id="6" name="Slide Number Placeholder 5"/>
          <p:cNvSpPr>
            <a:spLocks noGrp="1"/>
          </p:cNvSpPr>
          <p:nvPr>
            <p:ph type="sldNum" sz="quarter" idx="12"/>
          </p:nvPr>
        </p:nvSpPr>
        <p:spPr/>
        <p:txBody>
          <a:bodyPr/>
          <a:lstStyle/>
          <a:p>
            <a:pPr marL="25400">
              <a:spcBef>
                <a:spcPts val="105"/>
              </a:spcBef>
            </a:pPr>
            <a:fld id="{81D60167-4931-47E6-BA6A-407CBD079E47}" type="slidenum">
              <a:rPr lang="en-US" altLang="zh-CN" smtClean="0">
                <a:solidFill>
                  <a:srgbClr val="DBF5F9">
                    <a:shade val="90000"/>
                  </a:srgbClr>
                </a:solidFill>
              </a:rPr>
              <a:pPr marL="25400">
                <a:spcBef>
                  <a:spcPts val="105"/>
                </a:spcBef>
              </a:pPr>
              <a:t>‹#›</a:t>
            </a:fld>
            <a:r>
              <a:rPr lang="en-US" altLang="zh-CN" spc="-5" smtClean="0">
                <a:solidFill>
                  <a:srgbClr val="DBF5F9">
                    <a:shade val="90000"/>
                  </a:srgbClr>
                </a:solidFill>
              </a:rPr>
              <a:t>/</a:t>
            </a:r>
            <a:r>
              <a:rPr lang="en-US" altLang="zh-CN" smtClean="0">
                <a:solidFill>
                  <a:srgbClr val="DBF5F9">
                    <a:shade val="90000"/>
                  </a:srgbClr>
                </a:solidFill>
              </a:rPr>
              <a:t>71</a:t>
            </a:r>
            <a:endParaRPr lang="en-US" altLang="zh-CN" dirty="0">
              <a:solidFill>
                <a:srgbClr val="DBF5F9">
                  <a:shade val="90000"/>
                </a:srgbClr>
              </a:solidFill>
            </a:endParaRPr>
          </a:p>
        </p:txBody>
      </p:sp>
    </p:spTree>
    <p:extLst>
      <p:ext uri="{BB962C8B-B14F-4D97-AF65-F5344CB8AC3E}">
        <p14:creationId xmlns:p14="http://schemas.microsoft.com/office/powerpoint/2010/main" val="1666042757"/>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zh-CN" altLang="en-US" smtClean="0"/>
              <a:t>单击此处编辑母版标题样式</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04617B">
                    <a:shade val="90000"/>
                  </a:srgbClr>
                </a:solidFill>
              </a:rPr>
              <a:pPr/>
              <a:t>6/25/2019</a:t>
            </a:fld>
            <a:endParaRPr lang="en-US">
              <a:solidFill>
                <a:srgbClr val="04617B">
                  <a:shade val="90000"/>
                </a:srgbClr>
              </a:solidFill>
            </a:endParaRPr>
          </a:p>
        </p:txBody>
      </p:sp>
      <p:sp>
        <p:nvSpPr>
          <p:cNvPr id="6" name="Footer Placeholder 5"/>
          <p:cNvSpPr>
            <a:spLocks noGrp="1"/>
          </p:cNvSpPr>
          <p:nvPr>
            <p:ph type="ftr" sz="quarter" idx="11"/>
          </p:nvPr>
        </p:nvSpPr>
        <p:spPr/>
        <p:txBody>
          <a:bodyPr/>
          <a:lstStyle/>
          <a:p>
            <a:pPr marL="12700">
              <a:spcBef>
                <a:spcPts val="170"/>
              </a:spcBef>
            </a:pPr>
            <a:r>
              <a:rPr lang="zh-CN" altLang="en-US" smtClean="0">
                <a:solidFill>
                  <a:srgbClr val="04617B">
                    <a:shade val="90000"/>
                  </a:srgbClr>
                </a:solidFill>
              </a:rPr>
              <a:t>互联网新技术在线教育领航者</a:t>
            </a:r>
            <a:endParaRPr lang="zh-CN" altLang="en-US" dirty="0">
              <a:solidFill>
                <a:srgbClr val="04617B">
                  <a:shade val="90000"/>
                </a:srgbClr>
              </a:solidFill>
            </a:endParaRPr>
          </a:p>
        </p:txBody>
      </p:sp>
      <p:sp>
        <p:nvSpPr>
          <p:cNvPr id="7" name="Slide Number Placeholder 6"/>
          <p:cNvSpPr>
            <a:spLocks noGrp="1"/>
          </p:cNvSpPr>
          <p:nvPr>
            <p:ph type="sldNum" sz="quarter" idx="12"/>
          </p:nvPr>
        </p:nvSpPr>
        <p:spPr/>
        <p:txBody>
          <a:bodyPr/>
          <a:lstStyle/>
          <a:p>
            <a:pPr marL="25400">
              <a:spcBef>
                <a:spcPts val="105"/>
              </a:spcBef>
            </a:pPr>
            <a:fld id="{81D60167-4931-47E6-BA6A-407CBD079E47}" type="slidenum">
              <a:rPr lang="en-US" altLang="zh-CN" smtClean="0">
                <a:solidFill>
                  <a:srgbClr val="04617B">
                    <a:shade val="90000"/>
                  </a:srgbClr>
                </a:solidFill>
              </a:rPr>
              <a:pPr marL="25400">
                <a:spcBef>
                  <a:spcPts val="105"/>
                </a:spcBef>
              </a:pPr>
              <a:t>‹#›</a:t>
            </a:fld>
            <a:r>
              <a:rPr lang="en-US" altLang="zh-CN" spc="-5" smtClean="0">
                <a:solidFill>
                  <a:srgbClr val="04617B">
                    <a:shade val="90000"/>
                  </a:srgbClr>
                </a:solidFill>
              </a:rPr>
              <a:t>/</a:t>
            </a:r>
            <a:r>
              <a:rPr lang="en-US" altLang="zh-CN" smtClean="0">
                <a:solidFill>
                  <a:srgbClr val="04617B">
                    <a:shade val="90000"/>
                  </a:srgbClr>
                </a:solidFill>
              </a:rPr>
              <a:t>71</a:t>
            </a:r>
            <a:endParaRPr lang="en-US" altLang="zh-CN" dirty="0">
              <a:solidFill>
                <a:srgbClr val="04617B">
                  <a:shade val="90000"/>
                </a:srgbClr>
              </a:solidFill>
            </a:endParaRPr>
          </a:p>
        </p:txBody>
      </p:sp>
    </p:spTree>
    <p:extLst>
      <p:ext uri="{BB962C8B-B14F-4D97-AF65-F5344CB8AC3E}">
        <p14:creationId xmlns:p14="http://schemas.microsoft.com/office/powerpoint/2010/main" val="4220976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2019/6/25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srgbClr val="04617B">
                    <a:shade val="90000"/>
                  </a:srgbClr>
                </a:solidFill>
              </a:rPr>
              <a:pPr/>
              <a:t>6/25/2019</a:t>
            </a:fld>
            <a:endParaRPr lang="en-US">
              <a:solidFill>
                <a:srgbClr val="04617B">
                  <a:shade val="90000"/>
                </a:srgbClr>
              </a:solidFill>
            </a:endParaRPr>
          </a:p>
        </p:txBody>
      </p:sp>
      <p:sp>
        <p:nvSpPr>
          <p:cNvPr id="8" name="Footer Placeholder 7"/>
          <p:cNvSpPr>
            <a:spLocks noGrp="1"/>
          </p:cNvSpPr>
          <p:nvPr>
            <p:ph type="ftr" sz="quarter" idx="11"/>
          </p:nvPr>
        </p:nvSpPr>
        <p:spPr/>
        <p:txBody>
          <a:bodyPr/>
          <a:lstStyle/>
          <a:p>
            <a:pPr marL="12700">
              <a:spcBef>
                <a:spcPts val="170"/>
              </a:spcBef>
            </a:pPr>
            <a:r>
              <a:rPr lang="zh-CN" altLang="en-US" smtClean="0">
                <a:solidFill>
                  <a:srgbClr val="04617B">
                    <a:shade val="90000"/>
                  </a:srgbClr>
                </a:solidFill>
              </a:rPr>
              <a:t>互联网新技术在线教育领航者</a:t>
            </a:r>
            <a:endParaRPr lang="zh-CN" altLang="en-US" dirty="0">
              <a:solidFill>
                <a:srgbClr val="04617B">
                  <a:shade val="90000"/>
                </a:srgbClr>
              </a:solidFill>
            </a:endParaRPr>
          </a:p>
        </p:txBody>
      </p:sp>
      <p:sp>
        <p:nvSpPr>
          <p:cNvPr id="9" name="Slide Number Placeholder 8"/>
          <p:cNvSpPr>
            <a:spLocks noGrp="1"/>
          </p:cNvSpPr>
          <p:nvPr>
            <p:ph type="sldNum" sz="quarter" idx="12"/>
          </p:nvPr>
        </p:nvSpPr>
        <p:spPr/>
        <p:txBody>
          <a:bodyPr/>
          <a:lstStyle/>
          <a:p>
            <a:pPr marL="25400">
              <a:spcBef>
                <a:spcPts val="105"/>
              </a:spcBef>
            </a:pPr>
            <a:fld id="{81D60167-4931-47E6-BA6A-407CBD079E47}" type="slidenum">
              <a:rPr lang="en-US" altLang="zh-CN" smtClean="0">
                <a:solidFill>
                  <a:srgbClr val="04617B">
                    <a:shade val="90000"/>
                  </a:srgbClr>
                </a:solidFill>
              </a:rPr>
              <a:pPr marL="25400">
                <a:spcBef>
                  <a:spcPts val="105"/>
                </a:spcBef>
              </a:pPr>
              <a:t>‹#›</a:t>
            </a:fld>
            <a:r>
              <a:rPr lang="en-US" altLang="zh-CN" spc="-5" smtClean="0">
                <a:solidFill>
                  <a:srgbClr val="04617B">
                    <a:shade val="90000"/>
                  </a:srgbClr>
                </a:solidFill>
              </a:rPr>
              <a:t>/</a:t>
            </a:r>
            <a:r>
              <a:rPr lang="en-US" altLang="zh-CN" smtClean="0">
                <a:solidFill>
                  <a:srgbClr val="04617B">
                    <a:shade val="90000"/>
                  </a:srgbClr>
                </a:solidFill>
              </a:rPr>
              <a:t>71</a:t>
            </a:r>
            <a:endParaRPr lang="en-US" altLang="zh-CN" dirty="0">
              <a:solidFill>
                <a:srgbClr val="04617B">
                  <a:shade val="90000"/>
                </a:srgbClr>
              </a:solidFill>
            </a:endParaRPr>
          </a:p>
        </p:txBody>
      </p:sp>
    </p:spTree>
    <p:extLst>
      <p:ext uri="{BB962C8B-B14F-4D97-AF65-F5344CB8AC3E}">
        <p14:creationId xmlns:p14="http://schemas.microsoft.com/office/powerpoint/2010/main" val="41283731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srgbClr val="04617B">
                    <a:shade val="90000"/>
                  </a:srgbClr>
                </a:solidFill>
              </a:rPr>
              <a:pPr/>
              <a:t>6/25/2019</a:t>
            </a:fld>
            <a:endParaRPr lang="en-US">
              <a:solidFill>
                <a:srgbClr val="04617B">
                  <a:shade val="90000"/>
                </a:srgbClr>
              </a:solidFill>
            </a:endParaRPr>
          </a:p>
        </p:txBody>
      </p:sp>
      <p:sp>
        <p:nvSpPr>
          <p:cNvPr id="4" name="Footer Placeholder 3"/>
          <p:cNvSpPr>
            <a:spLocks noGrp="1"/>
          </p:cNvSpPr>
          <p:nvPr>
            <p:ph type="ftr" sz="quarter" idx="11"/>
          </p:nvPr>
        </p:nvSpPr>
        <p:spPr/>
        <p:txBody>
          <a:bodyPr/>
          <a:lstStyle/>
          <a:p>
            <a:pPr marL="12700">
              <a:spcBef>
                <a:spcPts val="170"/>
              </a:spcBef>
            </a:pPr>
            <a:r>
              <a:rPr lang="zh-CN" altLang="en-US" smtClean="0">
                <a:solidFill>
                  <a:srgbClr val="04617B">
                    <a:shade val="90000"/>
                  </a:srgbClr>
                </a:solidFill>
              </a:rPr>
              <a:t>互联网新技术在线教育领航者</a:t>
            </a:r>
            <a:endParaRPr lang="zh-CN" altLang="en-US" dirty="0">
              <a:solidFill>
                <a:srgbClr val="04617B">
                  <a:shade val="90000"/>
                </a:srgbClr>
              </a:solidFill>
            </a:endParaRPr>
          </a:p>
        </p:txBody>
      </p:sp>
      <p:sp>
        <p:nvSpPr>
          <p:cNvPr id="5" name="Slide Number Placeholder 4"/>
          <p:cNvSpPr>
            <a:spLocks noGrp="1"/>
          </p:cNvSpPr>
          <p:nvPr>
            <p:ph type="sldNum" sz="quarter" idx="12"/>
          </p:nvPr>
        </p:nvSpPr>
        <p:spPr/>
        <p:txBody>
          <a:bodyPr/>
          <a:lstStyle/>
          <a:p>
            <a:pPr marL="25400">
              <a:spcBef>
                <a:spcPts val="105"/>
              </a:spcBef>
            </a:pPr>
            <a:fld id="{81D60167-4931-47E6-BA6A-407CBD079E47}" type="slidenum">
              <a:rPr lang="en-US" altLang="zh-CN" smtClean="0">
                <a:solidFill>
                  <a:srgbClr val="04617B">
                    <a:shade val="90000"/>
                  </a:srgbClr>
                </a:solidFill>
              </a:rPr>
              <a:pPr marL="25400">
                <a:spcBef>
                  <a:spcPts val="105"/>
                </a:spcBef>
              </a:pPr>
              <a:t>‹#›</a:t>
            </a:fld>
            <a:r>
              <a:rPr lang="en-US" altLang="zh-CN" spc="-5" smtClean="0">
                <a:solidFill>
                  <a:srgbClr val="04617B">
                    <a:shade val="90000"/>
                  </a:srgbClr>
                </a:solidFill>
              </a:rPr>
              <a:t>/</a:t>
            </a:r>
            <a:r>
              <a:rPr lang="en-US" altLang="zh-CN" smtClean="0">
                <a:solidFill>
                  <a:srgbClr val="04617B">
                    <a:shade val="90000"/>
                  </a:srgbClr>
                </a:solidFill>
              </a:rPr>
              <a:t>71</a:t>
            </a:r>
            <a:endParaRPr lang="en-US" altLang="zh-CN" dirty="0">
              <a:solidFill>
                <a:srgbClr val="04617B">
                  <a:shade val="90000"/>
                </a:srgbClr>
              </a:solidFill>
            </a:endParaRPr>
          </a:p>
        </p:txBody>
      </p:sp>
    </p:spTree>
    <p:extLst>
      <p:ext uri="{BB962C8B-B14F-4D97-AF65-F5344CB8AC3E}">
        <p14:creationId xmlns:p14="http://schemas.microsoft.com/office/powerpoint/2010/main" val="30426969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srgbClr val="04617B">
                    <a:shade val="90000"/>
                  </a:srgbClr>
                </a:solidFill>
              </a:rPr>
              <a:pPr/>
              <a:t>6/25/2019</a:t>
            </a:fld>
            <a:endParaRPr lang="en-US">
              <a:solidFill>
                <a:srgbClr val="04617B">
                  <a:shade val="90000"/>
                </a:srgbClr>
              </a:solidFill>
            </a:endParaRPr>
          </a:p>
        </p:txBody>
      </p:sp>
      <p:sp>
        <p:nvSpPr>
          <p:cNvPr id="3" name="Footer Placeholder 2"/>
          <p:cNvSpPr>
            <a:spLocks noGrp="1"/>
          </p:cNvSpPr>
          <p:nvPr>
            <p:ph type="ftr" sz="quarter" idx="11"/>
          </p:nvPr>
        </p:nvSpPr>
        <p:spPr/>
        <p:txBody>
          <a:bodyPr/>
          <a:lstStyle/>
          <a:p>
            <a:pPr marL="12700">
              <a:spcBef>
                <a:spcPts val="170"/>
              </a:spcBef>
            </a:pPr>
            <a:r>
              <a:rPr lang="zh-CN" altLang="en-US" smtClean="0">
                <a:solidFill>
                  <a:srgbClr val="04617B">
                    <a:shade val="90000"/>
                  </a:srgbClr>
                </a:solidFill>
              </a:rPr>
              <a:t>互联网新技术在线教育领航者</a:t>
            </a:r>
            <a:endParaRPr lang="zh-CN" altLang="en-US" dirty="0">
              <a:solidFill>
                <a:srgbClr val="04617B">
                  <a:shade val="90000"/>
                </a:srgbClr>
              </a:solidFill>
            </a:endParaRPr>
          </a:p>
        </p:txBody>
      </p:sp>
      <p:sp>
        <p:nvSpPr>
          <p:cNvPr id="4" name="Slide Number Placeholder 3"/>
          <p:cNvSpPr>
            <a:spLocks noGrp="1"/>
          </p:cNvSpPr>
          <p:nvPr>
            <p:ph type="sldNum" sz="quarter" idx="12"/>
          </p:nvPr>
        </p:nvSpPr>
        <p:spPr/>
        <p:txBody>
          <a:bodyPr/>
          <a:lstStyle/>
          <a:p>
            <a:pPr marL="25400">
              <a:spcBef>
                <a:spcPts val="105"/>
              </a:spcBef>
            </a:pPr>
            <a:fld id="{81D60167-4931-47E6-BA6A-407CBD079E47}" type="slidenum">
              <a:rPr lang="en-US" altLang="zh-CN" smtClean="0">
                <a:solidFill>
                  <a:srgbClr val="04617B">
                    <a:shade val="90000"/>
                  </a:srgbClr>
                </a:solidFill>
              </a:rPr>
              <a:pPr marL="25400">
                <a:spcBef>
                  <a:spcPts val="105"/>
                </a:spcBef>
              </a:pPr>
              <a:t>‹#›</a:t>
            </a:fld>
            <a:r>
              <a:rPr lang="en-US" altLang="zh-CN" spc="-5" smtClean="0">
                <a:solidFill>
                  <a:srgbClr val="04617B">
                    <a:shade val="90000"/>
                  </a:srgbClr>
                </a:solidFill>
              </a:rPr>
              <a:t>/</a:t>
            </a:r>
            <a:r>
              <a:rPr lang="en-US" altLang="zh-CN" smtClean="0">
                <a:solidFill>
                  <a:srgbClr val="04617B">
                    <a:shade val="90000"/>
                  </a:srgbClr>
                </a:solidFill>
              </a:rPr>
              <a:t>71</a:t>
            </a:r>
            <a:endParaRPr lang="en-US" altLang="zh-CN" dirty="0">
              <a:solidFill>
                <a:srgbClr val="04617B">
                  <a:shade val="90000"/>
                </a:srgbClr>
              </a:solidFill>
            </a:endParaRPr>
          </a:p>
        </p:txBody>
      </p:sp>
    </p:spTree>
    <p:extLst>
      <p:ext uri="{BB962C8B-B14F-4D97-AF65-F5344CB8AC3E}">
        <p14:creationId xmlns:p14="http://schemas.microsoft.com/office/powerpoint/2010/main" val="25262248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04617B">
                    <a:shade val="90000"/>
                  </a:srgbClr>
                </a:solidFill>
              </a:rPr>
              <a:pPr/>
              <a:t>6/25/2019</a:t>
            </a:fld>
            <a:endParaRPr lang="en-US">
              <a:solidFill>
                <a:srgbClr val="04617B">
                  <a:shade val="90000"/>
                </a:srgbClr>
              </a:solidFill>
            </a:endParaRPr>
          </a:p>
        </p:txBody>
      </p:sp>
      <p:sp>
        <p:nvSpPr>
          <p:cNvPr id="6" name="Footer Placeholder 5"/>
          <p:cNvSpPr>
            <a:spLocks noGrp="1"/>
          </p:cNvSpPr>
          <p:nvPr>
            <p:ph type="ftr" sz="quarter" idx="11"/>
          </p:nvPr>
        </p:nvSpPr>
        <p:spPr/>
        <p:txBody>
          <a:bodyPr/>
          <a:lstStyle/>
          <a:p>
            <a:pPr marL="12700">
              <a:spcBef>
                <a:spcPts val="170"/>
              </a:spcBef>
            </a:pPr>
            <a:r>
              <a:rPr lang="zh-CN" altLang="en-US" smtClean="0">
                <a:solidFill>
                  <a:srgbClr val="04617B">
                    <a:shade val="90000"/>
                  </a:srgbClr>
                </a:solidFill>
              </a:rPr>
              <a:t>互联网新技术在线教育领航者</a:t>
            </a:r>
            <a:endParaRPr lang="zh-CN" altLang="en-US" dirty="0">
              <a:solidFill>
                <a:srgbClr val="04617B">
                  <a:shade val="90000"/>
                </a:srgbClr>
              </a:solidFill>
            </a:endParaRPr>
          </a:p>
        </p:txBody>
      </p:sp>
      <p:sp>
        <p:nvSpPr>
          <p:cNvPr id="7" name="Slide Number Placeholder 6"/>
          <p:cNvSpPr>
            <a:spLocks noGrp="1"/>
          </p:cNvSpPr>
          <p:nvPr>
            <p:ph type="sldNum" sz="quarter" idx="12"/>
          </p:nvPr>
        </p:nvSpPr>
        <p:spPr/>
        <p:txBody>
          <a:bodyPr/>
          <a:lstStyle/>
          <a:p>
            <a:pPr marL="25400">
              <a:spcBef>
                <a:spcPts val="105"/>
              </a:spcBef>
            </a:pPr>
            <a:fld id="{81D60167-4931-47E6-BA6A-407CBD079E47}" type="slidenum">
              <a:rPr lang="en-US" altLang="zh-CN" smtClean="0">
                <a:solidFill>
                  <a:srgbClr val="04617B">
                    <a:shade val="90000"/>
                  </a:srgbClr>
                </a:solidFill>
              </a:rPr>
              <a:pPr marL="25400">
                <a:spcBef>
                  <a:spcPts val="105"/>
                </a:spcBef>
              </a:pPr>
              <a:t>‹#›</a:t>
            </a:fld>
            <a:r>
              <a:rPr lang="en-US" altLang="zh-CN" spc="-5" smtClean="0">
                <a:solidFill>
                  <a:srgbClr val="04617B">
                    <a:shade val="90000"/>
                  </a:srgbClr>
                </a:solidFill>
              </a:rPr>
              <a:t>/</a:t>
            </a:r>
            <a:r>
              <a:rPr lang="en-US" altLang="zh-CN" smtClean="0">
                <a:solidFill>
                  <a:srgbClr val="04617B">
                    <a:shade val="90000"/>
                  </a:srgbClr>
                </a:solidFill>
              </a:rPr>
              <a:t>71</a:t>
            </a:r>
            <a:endParaRPr lang="en-US" altLang="zh-CN" dirty="0">
              <a:solidFill>
                <a:srgbClr val="04617B">
                  <a:shade val="90000"/>
                </a:srgbClr>
              </a:solidFill>
            </a:endParaRPr>
          </a:p>
        </p:txBody>
      </p:sp>
    </p:spTree>
    <p:extLst>
      <p:ext uri="{BB962C8B-B14F-4D97-AF65-F5344CB8AC3E}">
        <p14:creationId xmlns:p14="http://schemas.microsoft.com/office/powerpoint/2010/main" val="386165451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04617B">
                    <a:shade val="90000"/>
                  </a:srgbClr>
                </a:solidFill>
              </a:rPr>
              <a:pPr/>
              <a:t>6/25/2019</a:t>
            </a:fld>
            <a:endParaRPr lang="en-US">
              <a:solidFill>
                <a:srgbClr val="04617B">
                  <a:shade val="90000"/>
                </a:srgbClr>
              </a:solidFill>
            </a:endParaRPr>
          </a:p>
        </p:txBody>
      </p:sp>
      <p:sp>
        <p:nvSpPr>
          <p:cNvPr id="6" name="Footer Placeholder 5"/>
          <p:cNvSpPr>
            <a:spLocks noGrp="1"/>
          </p:cNvSpPr>
          <p:nvPr>
            <p:ph type="ftr" sz="quarter" idx="11"/>
          </p:nvPr>
        </p:nvSpPr>
        <p:spPr/>
        <p:txBody>
          <a:bodyPr/>
          <a:lstStyle/>
          <a:p>
            <a:pPr marL="12700">
              <a:spcBef>
                <a:spcPts val="170"/>
              </a:spcBef>
            </a:pPr>
            <a:r>
              <a:rPr lang="zh-CN" altLang="en-US" smtClean="0">
                <a:solidFill>
                  <a:srgbClr val="04617B">
                    <a:shade val="90000"/>
                  </a:srgbClr>
                </a:solidFill>
              </a:rPr>
              <a:t>互联网新技术在线教育领航者</a:t>
            </a:r>
            <a:endParaRPr lang="zh-CN" altLang="en-US" dirty="0">
              <a:solidFill>
                <a:srgbClr val="04617B">
                  <a:shade val="90000"/>
                </a:srgbClr>
              </a:solidFill>
            </a:endParaRPr>
          </a:p>
        </p:txBody>
      </p:sp>
      <p:sp>
        <p:nvSpPr>
          <p:cNvPr id="7" name="Slide Number Placeholder 6"/>
          <p:cNvSpPr>
            <a:spLocks noGrp="1"/>
          </p:cNvSpPr>
          <p:nvPr>
            <p:ph type="sldNum" sz="quarter" idx="12"/>
          </p:nvPr>
        </p:nvSpPr>
        <p:spPr>
          <a:xfrm>
            <a:off x="8077200" y="6356350"/>
            <a:ext cx="609600" cy="365125"/>
          </a:xfrm>
        </p:spPr>
        <p:txBody>
          <a:bodyPr/>
          <a:lstStyle/>
          <a:p>
            <a:pPr marL="25400">
              <a:spcBef>
                <a:spcPts val="105"/>
              </a:spcBef>
            </a:pPr>
            <a:fld id="{81D60167-4931-47E6-BA6A-407CBD079E47}" type="slidenum">
              <a:rPr lang="en-US" altLang="zh-CN" smtClean="0">
                <a:solidFill>
                  <a:srgbClr val="04617B">
                    <a:shade val="90000"/>
                  </a:srgbClr>
                </a:solidFill>
              </a:rPr>
              <a:pPr marL="25400">
                <a:spcBef>
                  <a:spcPts val="105"/>
                </a:spcBef>
              </a:pPr>
              <a:t>‹#›</a:t>
            </a:fld>
            <a:r>
              <a:rPr lang="en-US" altLang="zh-CN" spc="-5" smtClean="0">
                <a:solidFill>
                  <a:srgbClr val="04617B">
                    <a:shade val="90000"/>
                  </a:srgbClr>
                </a:solidFill>
              </a:rPr>
              <a:t>/</a:t>
            </a:r>
            <a:r>
              <a:rPr lang="en-US" altLang="zh-CN" smtClean="0">
                <a:solidFill>
                  <a:srgbClr val="04617B">
                    <a:shade val="90000"/>
                  </a:srgbClr>
                </a:solidFill>
              </a:rPr>
              <a:t>71</a:t>
            </a:r>
            <a:endParaRPr lang="en-US" altLang="zh-CN" dirty="0">
              <a:solidFill>
                <a:srgbClr val="04617B">
                  <a:shade val="90000"/>
                </a:srgbClr>
              </a:solidFill>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33345533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04617B">
                    <a:shade val="90000"/>
                  </a:srgbClr>
                </a:solidFill>
              </a:rPr>
              <a:pPr/>
              <a:t>6/25/2019</a:t>
            </a:fld>
            <a:endParaRPr lang="en-US">
              <a:solidFill>
                <a:srgbClr val="04617B">
                  <a:shade val="90000"/>
                </a:srgbClr>
              </a:solidFill>
            </a:endParaRPr>
          </a:p>
        </p:txBody>
      </p:sp>
      <p:sp>
        <p:nvSpPr>
          <p:cNvPr id="5" name="Footer Placeholder 4"/>
          <p:cNvSpPr>
            <a:spLocks noGrp="1"/>
          </p:cNvSpPr>
          <p:nvPr>
            <p:ph type="ftr" sz="quarter" idx="11"/>
          </p:nvPr>
        </p:nvSpPr>
        <p:spPr/>
        <p:txBody>
          <a:bodyPr/>
          <a:lstStyle/>
          <a:p>
            <a:pPr marL="12700">
              <a:spcBef>
                <a:spcPts val="170"/>
              </a:spcBef>
            </a:pPr>
            <a:r>
              <a:rPr lang="zh-CN" altLang="en-US" smtClean="0">
                <a:solidFill>
                  <a:srgbClr val="04617B">
                    <a:shade val="90000"/>
                  </a:srgbClr>
                </a:solidFill>
              </a:rPr>
              <a:t>互联网新技术在线教育领航者</a:t>
            </a:r>
            <a:endParaRPr lang="zh-CN" altLang="en-US" dirty="0">
              <a:solidFill>
                <a:srgbClr val="04617B">
                  <a:shade val="90000"/>
                </a:srgbClr>
              </a:solidFill>
            </a:endParaRPr>
          </a:p>
        </p:txBody>
      </p:sp>
      <p:sp>
        <p:nvSpPr>
          <p:cNvPr id="6" name="Slide Number Placeholder 5"/>
          <p:cNvSpPr>
            <a:spLocks noGrp="1"/>
          </p:cNvSpPr>
          <p:nvPr>
            <p:ph type="sldNum" sz="quarter" idx="12"/>
          </p:nvPr>
        </p:nvSpPr>
        <p:spPr/>
        <p:txBody>
          <a:bodyPr/>
          <a:lstStyle/>
          <a:p>
            <a:pPr marL="25400">
              <a:spcBef>
                <a:spcPts val="105"/>
              </a:spcBef>
            </a:pPr>
            <a:fld id="{81D60167-4931-47E6-BA6A-407CBD079E47}" type="slidenum">
              <a:rPr lang="en-US" altLang="zh-CN" smtClean="0">
                <a:solidFill>
                  <a:srgbClr val="04617B">
                    <a:shade val="90000"/>
                  </a:srgbClr>
                </a:solidFill>
              </a:rPr>
              <a:pPr marL="25400">
                <a:spcBef>
                  <a:spcPts val="105"/>
                </a:spcBef>
              </a:pPr>
              <a:t>‹#›</a:t>
            </a:fld>
            <a:r>
              <a:rPr lang="en-US" altLang="zh-CN" spc="-5" smtClean="0">
                <a:solidFill>
                  <a:srgbClr val="04617B">
                    <a:shade val="90000"/>
                  </a:srgbClr>
                </a:solidFill>
              </a:rPr>
              <a:t>/</a:t>
            </a:r>
            <a:r>
              <a:rPr lang="en-US" altLang="zh-CN" smtClean="0">
                <a:solidFill>
                  <a:srgbClr val="04617B">
                    <a:shade val="90000"/>
                  </a:srgbClr>
                </a:solidFill>
              </a:rPr>
              <a:t>71</a:t>
            </a:r>
            <a:endParaRPr lang="en-US" altLang="zh-CN" dirty="0">
              <a:solidFill>
                <a:srgbClr val="04617B">
                  <a:shade val="90000"/>
                </a:srgbClr>
              </a:solidFill>
            </a:endParaRPr>
          </a:p>
        </p:txBody>
      </p:sp>
    </p:spTree>
    <p:extLst>
      <p:ext uri="{BB962C8B-B14F-4D97-AF65-F5344CB8AC3E}">
        <p14:creationId xmlns:p14="http://schemas.microsoft.com/office/powerpoint/2010/main" val="74635432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04617B">
                    <a:shade val="90000"/>
                  </a:srgbClr>
                </a:solidFill>
              </a:rPr>
              <a:pPr/>
              <a:t>6/25/2019</a:t>
            </a:fld>
            <a:endParaRPr lang="en-US">
              <a:solidFill>
                <a:srgbClr val="04617B">
                  <a:shade val="90000"/>
                </a:srgbClr>
              </a:solidFill>
            </a:endParaRPr>
          </a:p>
        </p:txBody>
      </p:sp>
      <p:sp>
        <p:nvSpPr>
          <p:cNvPr id="5" name="Footer Placeholder 4"/>
          <p:cNvSpPr>
            <a:spLocks noGrp="1"/>
          </p:cNvSpPr>
          <p:nvPr>
            <p:ph type="ftr" sz="quarter" idx="11"/>
          </p:nvPr>
        </p:nvSpPr>
        <p:spPr/>
        <p:txBody>
          <a:bodyPr/>
          <a:lstStyle/>
          <a:p>
            <a:pPr marL="12700">
              <a:spcBef>
                <a:spcPts val="170"/>
              </a:spcBef>
            </a:pPr>
            <a:r>
              <a:rPr lang="zh-CN" altLang="en-US" smtClean="0">
                <a:solidFill>
                  <a:srgbClr val="04617B">
                    <a:shade val="90000"/>
                  </a:srgbClr>
                </a:solidFill>
              </a:rPr>
              <a:t>互联网新技术在线教育领航者</a:t>
            </a:r>
            <a:endParaRPr lang="zh-CN" altLang="en-US" dirty="0">
              <a:solidFill>
                <a:srgbClr val="04617B">
                  <a:shade val="90000"/>
                </a:srgbClr>
              </a:solidFill>
            </a:endParaRPr>
          </a:p>
        </p:txBody>
      </p:sp>
      <p:sp>
        <p:nvSpPr>
          <p:cNvPr id="6" name="Slide Number Placeholder 5"/>
          <p:cNvSpPr>
            <a:spLocks noGrp="1"/>
          </p:cNvSpPr>
          <p:nvPr>
            <p:ph type="sldNum" sz="quarter" idx="12"/>
          </p:nvPr>
        </p:nvSpPr>
        <p:spPr/>
        <p:txBody>
          <a:bodyPr/>
          <a:lstStyle/>
          <a:p>
            <a:pPr marL="25400">
              <a:spcBef>
                <a:spcPts val="105"/>
              </a:spcBef>
            </a:pPr>
            <a:fld id="{81D60167-4931-47E6-BA6A-407CBD079E47}" type="slidenum">
              <a:rPr lang="en-US" altLang="zh-CN" smtClean="0">
                <a:solidFill>
                  <a:srgbClr val="04617B">
                    <a:shade val="90000"/>
                  </a:srgbClr>
                </a:solidFill>
              </a:rPr>
              <a:pPr marL="25400">
                <a:spcBef>
                  <a:spcPts val="105"/>
                </a:spcBef>
              </a:pPr>
              <a:t>‹#›</a:t>
            </a:fld>
            <a:r>
              <a:rPr lang="en-US" altLang="zh-CN" spc="-5" smtClean="0">
                <a:solidFill>
                  <a:srgbClr val="04617B">
                    <a:shade val="90000"/>
                  </a:srgbClr>
                </a:solidFill>
              </a:rPr>
              <a:t>/</a:t>
            </a:r>
            <a:r>
              <a:rPr lang="en-US" altLang="zh-CN" smtClean="0">
                <a:solidFill>
                  <a:srgbClr val="04617B">
                    <a:shade val="90000"/>
                  </a:srgbClr>
                </a:solidFill>
              </a:rPr>
              <a:t>71</a:t>
            </a:r>
            <a:endParaRPr lang="en-US" altLang="zh-CN" dirty="0">
              <a:solidFill>
                <a:srgbClr val="04617B">
                  <a:shade val="90000"/>
                </a:srgbClr>
              </a:solidFill>
            </a:endParaRPr>
          </a:p>
        </p:txBody>
      </p:sp>
    </p:spTree>
    <p:extLst>
      <p:ext uri="{BB962C8B-B14F-4D97-AF65-F5344CB8AC3E}">
        <p14:creationId xmlns:p14="http://schemas.microsoft.com/office/powerpoint/2010/main" val="3235089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2019/6/25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2019/6/25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2019/6/25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2019/6/25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CN" altLang="en-US" smtClean="0"/>
              <a:t>单击此处编辑母版标题样式</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a:solidFill>
                <a:srgbClr val="04617B">
                  <a:shade val="90000"/>
                </a:srgbClr>
              </a:solidFill>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2993642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CN" altLang="en-US" smtClean="0"/>
              <a:t>单击此处编辑母版标题样式</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a:solidFill>
                <a:srgbClr val="04617B">
                  <a:shade val="90000"/>
                </a:srgbClr>
              </a:solidFill>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320313713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CN" altLang="en-US" smtClean="0"/>
              <a:t>单击此处编辑母版标题样式</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a:solidFill>
                <a:srgbClr val="04617B">
                  <a:shade val="90000"/>
                </a:srgbClr>
              </a:solidFill>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397801612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CN" altLang="en-US" smtClean="0"/>
              <a:t>单击此处编辑母版标题样式</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a:solidFill>
                <a:srgbClr val="04617B">
                  <a:shade val="90000"/>
                </a:srgbClr>
              </a:solidFill>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211977677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CN" altLang="en-US" smtClean="0"/>
              <a:t>单击此处编辑母版标题样式</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D8BD707-D9CF-40AE-B4C6-C98DA3205C09}" type="datetimeFigureOut">
              <a:rPr lang="en-US" smtClean="0">
                <a:solidFill>
                  <a:srgbClr val="04617B">
                    <a:shade val="90000"/>
                  </a:srgbClr>
                </a:solidFill>
              </a:rPr>
              <a:pPr/>
              <a:t>6/25/2019</a:t>
            </a:fld>
            <a:endParaRPr lang="en-US">
              <a:solidFill>
                <a:srgbClr val="04617B">
                  <a:shade val="90000"/>
                </a:srgbClr>
              </a:solidFill>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marL="12700">
              <a:spcBef>
                <a:spcPts val="170"/>
              </a:spcBef>
            </a:pPr>
            <a:r>
              <a:rPr lang="zh-CN" altLang="en-US" smtClean="0">
                <a:solidFill>
                  <a:srgbClr val="04617B">
                    <a:shade val="90000"/>
                  </a:srgbClr>
                </a:solidFill>
              </a:rPr>
              <a:t>互联网新技术在线教育领航者</a:t>
            </a:r>
            <a:endParaRPr lang="zh-CN" altLang="en-US" dirty="0">
              <a:solidFill>
                <a:srgbClr val="04617B">
                  <a:shade val="90000"/>
                </a:srgbClr>
              </a:solidFill>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marL="25400">
              <a:spcBef>
                <a:spcPts val="105"/>
              </a:spcBef>
            </a:pPr>
            <a:fld id="{81D60167-4931-47E6-BA6A-407CBD079E47}" type="slidenum">
              <a:rPr lang="en-US" altLang="zh-CN" smtClean="0">
                <a:solidFill>
                  <a:srgbClr val="04617B">
                    <a:shade val="90000"/>
                  </a:srgbClr>
                </a:solidFill>
              </a:rPr>
              <a:pPr marL="25400">
                <a:spcBef>
                  <a:spcPts val="105"/>
                </a:spcBef>
              </a:pPr>
              <a:t>‹#›</a:t>
            </a:fld>
            <a:r>
              <a:rPr lang="en-US" altLang="zh-CN" spc="-5" smtClean="0">
                <a:solidFill>
                  <a:srgbClr val="04617B">
                    <a:shade val="90000"/>
                  </a:srgbClr>
                </a:solidFill>
              </a:rPr>
              <a:t>/</a:t>
            </a:r>
            <a:r>
              <a:rPr lang="en-US" altLang="zh-CN" smtClean="0">
                <a:solidFill>
                  <a:srgbClr val="04617B">
                    <a:shade val="90000"/>
                  </a:srgbClr>
                </a:solidFill>
              </a:rPr>
              <a:t>71</a:t>
            </a:r>
            <a:endParaRPr lang="en-US" altLang="zh-CN" dirty="0">
              <a:solidFill>
                <a:srgbClr val="04617B">
                  <a:shade val="90000"/>
                </a:srgbClr>
              </a:solidFill>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61438997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63.tmp"/><Relationship Id="rId1" Type="http://schemas.openxmlformats.org/officeDocument/2006/relationships/slideLayout" Target="../slideLayouts/slideLayout35.xml"/></Relationships>
</file>

<file path=ppt/slides/_rels/slide101.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image" Target="../media/image64.tmp"/><Relationship Id="rId1" Type="http://schemas.openxmlformats.org/officeDocument/2006/relationships/slideLayout" Target="../slideLayouts/slideLayout35.xml"/></Relationships>
</file>

<file path=ppt/slides/_rels/slide102.xml.rels><?xml version="1.0" encoding="UTF-8" standalone="yes"?>
<Relationships xmlns="http://schemas.openxmlformats.org/package/2006/relationships"><Relationship Id="rId2" Type="http://schemas.openxmlformats.org/officeDocument/2006/relationships/image" Target="../media/image66.tmp"/><Relationship Id="rId1" Type="http://schemas.openxmlformats.org/officeDocument/2006/relationships/slideLayout" Target="../slideLayouts/slideLayout35.xml"/></Relationships>
</file>

<file path=ppt/slides/_rels/slide103.xml.rels><?xml version="1.0" encoding="UTF-8" standalone="yes"?>
<Relationships xmlns="http://schemas.openxmlformats.org/package/2006/relationships"><Relationship Id="rId2" Type="http://schemas.openxmlformats.org/officeDocument/2006/relationships/image" Target="../media/image67.tmp"/><Relationship Id="rId1" Type="http://schemas.openxmlformats.org/officeDocument/2006/relationships/slideLayout" Target="../slideLayouts/slideLayout35.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35.xml"/><Relationship Id="rId1" Type="http://schemas.openxmlformats.org/officeDocument/2006/relationships/vmlDrawing" Target="../drawings/vmlDrawing11.vml"/><Relationship Id="rId4" Type="http://schemas.openxmlformats.org/officeDocument/2006/relationships/image" Target="../media/image68.w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35.xml"/><Relationship Id="rId1" Type="http://schemas.openxmlformats.org/officeDocument/2006/relationships/vmlDrawing" Target="../drawings/vmlDrawing12.vml"/><Relationship Id="rId4" Type="http://schemas.openxmlformats.org/officeDocument/2006/relationships/image" Target="../media/image69.w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7.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35.xml"/></Relationships>
</file>

<file path=ppt/slides/_rels/slide108.xml.rels><?xml version="1.0" encoding="UTF-8" standalone="yes"?>
<Relationships xmlns="http://schemas.openxmlformats.org/package/2006/relationships"><Relationship Id="rId2" Type="http://schemas.openxmlformats.org/officeDocument/2006/relationships/image" Target="../media/image71.tmp"/><Relationship Id="rId1" Type="http://schemas.openxmlformats.org/officeDocument/2006/relationships/slideLayout" Target="../slideLayouts/slideLayout35.xml"/></Relationships>
</file>

<file path=ppt/slides/_rels/slide109.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slideLayout" Target="../slideLayouts/slideLayout35.xml"/><Relationship Id="rId1" Type="http://schemas.openxmlformats.org/officeDocument/2006/relationships/vmlDrawing" Target="../drawings/vmlDrawing13.vml"/><Relationship Id="rId5" Type="http://schemas.openxmlformats.org/officeDocument/2006/relationships/image" Target="../media/image72.wmf"/><Relationship Id="rId4" Type="http://schemas.openxmlformats.org/officeDocument/2006/relationships/oleObject" Target="../embeddings/oleObject22.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76.tmp"/><Relationship Id="rId7" Type="http://schemas.openxmlformats.org/officeDocument/2006/relationships/image" Target="../media/image75.wmf"/><Relationship Id="rId2" Type="http://schemas.openxmlformats.org/officeDocument/2006/relationships/slideLayout" Target="../slideLayouts/slideLayout35.xml"/><Relationship Id="rId1" Type="http://schemas.openxmlformats.org/officeDocument/2006/relationships/vmlDrawing" Target="../drawings/vmlDrawing14.vml"/><Relationship Id="rId6" Type="http://schemas.openxmlformats.org/officeDocument/2006/relationships/oleObject" Target="../embeddings/oleObject24.bin"/><Relationship Id="rId5" Type="http://schemas.openxmlformats.org/officeDocument/2006/relationships/image" Target="../media/image74.wmf"/><Relationship Id="rId4" Type="http://schemas.openxmlformats.org/officeDocument/2006/relationships/oleObject" Target="../embeddings/oleObject23.bin"/></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35.xml"/><Relationship Id="rId1" Type="http://schemas.openxmlformats.org/officeDocument/2006/relationships/vmlDrawing" Target="../drawings/vmlDrawing15.vml"/><Relationship Id="rId6" Type="http://schemas.openxmlformats.org/officeDocument/2006/relationships/image" Target="../media/image78.wmf"/><Relationship Id="rId5" Type="http://schemas.openxmlformats.org/officeDocument/2006/relationships/oleObject" Target="../embeddings/oleObject26.bin"/><Relationship Id="rId4" Type="http://schemas.openxmlformats.org/officeDocument/2006/relationships/image" Target="../media/image77.wmf"/></Relationships>
</file>

<file path=ppt/slides/_rels/slide112.xml.rels><?xml version="1.0" encoding="UTF-8" standalone="yes"?>
<Relationships xmlns="http://schemas.openxmlformats.org/package/2006/relationships"><Relationship Id="rId3" Type="http://schemas.openxmlformats.org/officeDocument/2006/relationships/image" Target="../media/image80.tmp"/><Relationship Id="rId2" Type="http://schemas.openxmlformats.org/officeDocument/2006/relationships/slideLayout" Target="../slideLayouts/slideLayout35.xml"/><Relationship Id="rId1" Type="http://schemas.openxmlformats.org/officeDocument/2006/relationships/vmlDrawing" Target="../drawings/vmlDrawing16.vml"/><Relationship Id="rId5" Type="http://schemas.openxmlformats.org/officeDocument/2006/relationships/image" Target="../media/image79.wmf"/><Relationship Id="rId4" Type="http://schemas.openxmlformats.org/officeDocument/2006/relationships/oleObject" Target="../embeddings/oleObject27.bin"/></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35.xml"/><Relationship Id="rId1" Type="http://schemas.openxmlformats.org/officeDocument/2006/relationships/vmlDrawing" Target="../drawings/vmlDrawing17.vml"/><Relationship Id="rId4" Type="http://schemas.openxmlformats.org/officeDocument/2006/relationships/image" Target="../media/image81.wmf"/></Relationships>
</file>

<file path=ppt/slides/_rels/slide114.xml.rels><?xml version="1.0" encoding="UTF-8" standalone="yes"?>
<Relationships xmlns="http://schemas.openxmlformats.org/package/2006/relationships"><Relationship Id="rId2" Type="http://schemas.openxmlformats.org/officeDocument/2006/relationships/image" Target="../media/image82.tmp"/><Relationship Id="rId1" Type="http://schemas.openxmlformats.org/officeDocument/2006/relationships/slideLayout" Target="../slideLayouts/slideLayout3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7.xml.rels><?xml version="1.0" encoding="UTF-8" standalone="yes"?>
<Relationships xmlns="http://schemas.openxmlformats.org/package/2006/relationships"><Relationship Id="rId2" Type="http://schemas.openxmlformats.org/officeDocument/2006/relationships/image" Target="../media/image83.tmp"/><Relationship Id="rId1" Type="http://schemas.openxmlformats.org/officeDocument/2006/relationships/slideLayout" Target="../slideLayouts/slideLayout3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35.xml"/><Relationship Id="rId1" Type="http://schemas.openxmlformats.org/officeDocument/2006/relationships/vmlDrawing" Target="../drawings/vmlDrawing18.vml"/><Relationship Id="rId4" Type="http://schemas.openxmlformats.org/officeDocument/2006/relationships/image" Target="../media/image84.wmf"/></Relationships>
</file>

<file path=ppt/slides/_rels/slide125.xml.rels><?xml version="1.0" encoding="UTF-8" standalone="yes"?>
<Relationships xmlns="http://schemas.openxmlformats.org/package/2006/relationships"><Relationship Id="rId2" Type="http://schemas.openxmlformats.org/officeDocument/2006/relationships/image" Target="../media/image85.tmp"/><Relationship Id="rId1" Type="http://schemas.openxmlformats.org/officeDocument/2006/relationships/slideLayout" Target="../slideLayouts/slideLayout3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28.xml.rels><?xml version="1.0" encoding="UTF-8" standalone="yes"?>
<Relationships xmlns="http://schemas.openxmlformats.org/package/2006/relationships"><Relationship Id="rId2" Type="http://schemas.openxmlformats.org/officeDocument/2006/relationships/image" Target="../media/image86.tmp"/><Relationship Id="rId1" Type="http://schemas.openxmlformats.org/officeDocument/2006/relationships/slideLayout" Target="../slideLayouts/slideLayout4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1.xml.rels><?xml version="1.0" encoding="UTF-8" standalone="yes"?>
<Relationships xmlns="http://schemas.openxmlformats.org/package/2006/relationships"><Relationship Id="rId2" Type="http://schemas.openxmlformats.org/officeDocument/2006/relationships/image" Target="../media/image87.tmp"/><Relationship Id="rId1" Type="http://schemas.openxmlformats.org/officeDocument/2006/relationships/slideLayout" Target="../slideLayouts/slideLayout4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5.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4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7.xml.rels><?xml version="1.0" encoding="UTF-8" standalone="yes"?>
<Relationships xmlns="http://schemas.openxmlformats.org/package/2006/relationships"><Relationship Id="rId2" Type="http://schemas.openxmlformats.org/officeDocument/2006/relationships/image" Target="../media/image89.tmp"/><Relationship Id="rId1" Type="http://schemas.openxmlformats.org/officeDocument/2006/relationships/slideLayout" Target="../slideLayouts/slideLayout46.xml"/></Relationships>
</file>

<file path=ppt/slides/_rels/slide138.xml.rels><?xml version="1.0" encoding="UTF-8" standalone="yes"?>
<Relationships xmlns="http://schemas.openxmlformats.org/package/2006/relationships"><Relationship Id="rId2" Type="http://schemas.openxmlformats.org/officeDocument/2006/relationships/image" Target="../media/image90.tmp"/><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2" Type="http://schemas.openxmlformats.org/officeDocument/2006/relationships/image" Target="../media/image91.tmp"/><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image" Target="../media/image92.tmp"/><Relationship Id="rId1" Type="http://schemas.openxmlformats.org/officeDocument/2006/relationships/slideLayout" Target="../slideLayouts/slideLayout46.xml"/></Relationships>
</file>

<file path=ppt/slides/_rels/slide141.xml.rels><?xml version="1.0" encoding="UTF-8" standalone="yes"?>
<Relationships xmlns="http://schemas.openxmlformats.org/package/2006/relationships"><Relationship Id="rId2" Type="http://schemas.openxmlformats.org/officeDocument/2006/relationships/image" Target="../media/image93.tmp"/><Relationship Id="rId1" Type="http://schemas.openxmlformats.org/officeDocument/2006/relationships/slideLayout" Target="../slideLayouts/slideLayout46.xml"/></Relationships>
</file>

<file path=ppt/slides/_rels/slide142.xml.rels><?xml version="1.0" encoding="UTF-8" standalone="yes"?>
<Relationships xmlns="http://schemas.openxmlformats.org/package/2006/relationships"><Relationship Id="rId2" Type="http://schemas.openxmlformats.org/officeDocument/2006/relationships/image" Target="../media/image94.tmp"/><Relationship Id="rId1" Type="http://schemas.openxmlformats.org/officeDocument/2006/relationships/slideLayout" Target="../slideLayouts/slideLayout4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7.xml"/></Relationships>
</file>

<file path=ppt/slides/_rels/slide146.xml.rels><?xml version="1.0" encoding="UTF-8" standalone="yes"?>
<Relationships xmlns="http://schemas.openxmlformats.org/package/2006/relationships"><Relationship Id="rId2" Type="http://schemas.openxmlformats.org/officeDocument/2006/relationships/image" Target="../media/image96.tmp"/><Relationship Id="rId1" Type="http://schemas.openxmlformats.org/officeDocument/2006/relationships/slideLayout" Target="../slideLayouts/slideLayout57.xml"/></Relationships>
</file>

<file path=ppt/slides/_rels/slide147.xml.rels><?xml version="1.0" encoding="UTF-8" standalone="yes"?>
<Relationships xmlns="http://schemas.openxmlformats.org/package/2006/relationships"><Relationship Id="rId2" Type="http://schemas.openxmlformats.org/officeDocument/2006/relationships/image" Target="../media/image97.tmp"/><Relationship Id="rId1" Type="http://schemas.openxmlformats.org/officeDocument/2006/relationships/slideLayout" Target="../slideLayouts/slideLayout57.xml"/></Relationships>
</file>

<file path=ppt/slides/_rels/slide148.xml.rels><?xml version="1.0" encoding="UTF-8" standalone="yes"?>
<Relationships xmlns="http://schemas.openxmlformats.org/package/2006/relationships"><Relationship Id="rId2" Type="http://schemas.openxmlformats.org/officeDocument/2006/relationships/image" Target="../media/image98.tmp"/><Relationship Id="rId1" Type="http://schemas.openxmlformats.org/officeDocument/2006/relationships/slideLayout" Target="../slideLayouts/slideLayout57.xml"/></Relationships>
</file>

<file path=ppt/slides/_rels/slide149.xml.rels><?xml version="1.0" encoding="UTF-8" standalone="yes"?>
<Relationships xmlns="http://schemas.openxmlformats.org/package/2006/relationships"><Relationship Id="rId2" Type="http://schemas.openxmlformats.org/officeDocument/2006/relationships/image" Target="../media/image99.tmp"/><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55.xml.rels><?xml version="1.0" encoding="UTF-8" standalone="yes"?>
<Relationships xmlns="http://schemas.openxmlformats.org/package/2006/relationships"><Relationship Id="rId2" Type="http://schemas.openxmlformats.org/officeDocument/2006/relationships/image" Target="../media/image100.tmp"/><Relationship Id="rId1" Type="http://schemas.openxmlformats.org/officeDocument/2006/relationships/slideLayout" Target="../slideLayouts/slideLayout5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57.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57.xml"/><Relationship Id="rId1" Type="http://schemas.openxmlformats.org/officeDocument/2006/relationships/vmlDrawing" Target="../drawings/vmlDrawing19.vml"/><Relationship Id="rId6" Type="http://schemas.openxmlformats.org/officeDocument/2006/relationships/image" Target="../media/image102.wmf"/><Relationship Id="rId5" Type="http://schemas.openxmlformats.org/officeDocument/2006/relationships/oleObject" Target="../embeddings/oleObject31.bin"/><Relationship Id="rId10" Type="http://schemas.openxmlformats.org/officeDocument/2006/relationships/image" Target="../media/image104.wmf"/><Relationship Id="rId4" Type="http://schemas.openxmlformats.org/officeDocument/2006/relationships/image" Target="../media/image101.wmf"/><Relationship Id="rId9" Type="http://schemas.openxmlformats.org/officeDocument/2006/relationships/oleObject" Target="../embeddings/oleObject33.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0.tmp"/><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15.wmf"/><Relationship Id="rId5" Type="http://schemas.openxmlformats.org/officeDocument/2006/relationships/oleObject" Target="../embeddings/oleObject2.bin"/><Relationship Id="rId4" Type="http://schemas.openxmlformats.org/officeDocument/2006/relationships/image" Target="../media/image14.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16.wmf"/></Relationships>
</file>

<file path=ppt/slides/_rels/slide24.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2.tmp"/><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24.tmp"/><Relationship Id="rId4" Type="http://schemas.openxmlformats.org/officeDocument/2006/relationships/image" Target="../media/image23.wmf"/></Relationships>
</file>

<file path=ppt/slides/_rels/slide34.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13.xml"/><Relationship Id="rId5" Type="http://schemas.openxmlformats.org/officeDocument/2006/relationships/image" Target="../media/image33.tmp"/><Relationship Id="rId4" Type="http://schemas.openxmlformats.org/officeDocument/2006/relationships/image" Target="../media/image32.tmp"/></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hyperlink" Target="http://download.labs.sogou.com/resource/ca.php" TargetMode="External"/><Relationship Id="rId2" Type="http://schemas.openxmlformats.org/officeDocument/2006/relationships/hyperlink" Target="https://dumps.wikimedia.org/zhwiki/" TargetMode="External"/><Relationship Id="rId1" Type="http://schemas.openxmlformats.org/officeDocument/2006/relationships/slideLayout" Target="../slideLayouts/slideLayout13.xml"/><Relationship Id="rId4" Type="http://schemas.openxmlformats.org/officeDocument/2006/relationships/hyperlink" Target="https://www.kaggle.com/tmdb/tmdb-movie-metadata"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tmp"/><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4.xml"/><Relationship Id="rId1" Type="http://schemas.openxmlformats.org/officeDocument/2006/relationships/vmlDrawing" Target="../drawings/vmlDrawing4.vml"/><Relationship Id="rId4" Type="http://schemas.openxmlformats.org/officeDocument/2006/relationships/image" Target="../media/image38.w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4.xml"/><Relationship Id="rId1" Type="http://schemas.openxmlformats.org/officeDocument/2006/relationships/vmlDrawing" Target="../drawings/vmlDrawing5.vml"/><Relationship Id="rId6" Type="http://schemas.openxmlformats.org/officeDocument/2006/relationships/image" Target="../media/image40.wmf"/><Relationship Id="rId5" Type="http://schemas.openxmlformats.org/officeDocument/2006/relationships/oleObject" Target="../embeddings/oleObject7.bin"/><Relationship Id="rId4" Type="http://schemas.openxmlformats.org/officeDocument/2006/relationships/image" Target="../media/image39.w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4.xml"/><Relationship Id="rId1" Type="http://schemas.openxmlformats.org/officeDocument/2006/relationships/vmlDrawing" Target="../drawings/vmlDrawing6.vml"/><Relationship Id="rId4" Type="http://schemas.openxmlformats.org/officeDocument/2006/relationships/image" Target="../media/image41.wmf"/></Relationships>
</file>

<file path=ppt/slides/_rels/slide77.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4.xml"/><Relationship Id="rId1" Type="http://schemas.openxmlformats.org/officeDocument/2006/relationships/vmlDrawing" Target="../drawings/vmlDrawing7.vml"/><Relationship Id="rId4" Type="http://schemas.openxmlformats.org/officeDocument/2006/relationships/image" Target="../media/image44.w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4.xml"/><Relationship Id="rId1" Type="http://schemas.openxmlformats.org/officeDocument/2006/relationships/vmlDrawing" Target="../drawings/vmlDrawing8.vml"/><Relationship Id="rId6" Type="http://schemas.openxmlformats.org/officeDocument/2006/relationships/image" Target="../media/image46.wmf"/><Relationship Id="rId5" Type="http://schemas.openxmlformats.org/officeDocument/2006/relationships/oleObject" Target="../embeddings/oleObject11.bin"/><Relationship Id="rId4" Type="http://schemas.openxmlformats.org/officeDocument/2006/relationships/image" Target="../media/image45.wmf"/></Relationships>
</file>

<file path=ppt/slides/_rels/slide82.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xml"/><Relationship Id="rId7" Type="http://schemas.openxmlformats.org/officeDocument/2006/relationships/image" Target="../media/image49.wmf"/><Relationship Id="rId2" Type="http://schemas.openxmlformats.org/officeDocument/2006/relationships/slideLayout" Target="../slideLayouts/slideLayout24.xml"/><Relationship Id="rId1" Type="http://schemas.openxmlformats.org/officeDocument/2006/relationships/vmlDrawing" Target="../drawings/vmlDrawing9.vml"/><Relationship Id="rId6" Type="http://schemas.openxmlformats.org/officeDocument/2006/relationships/oleObject" Target="../embeddings/oleObject13.bin"/><Relationship Id="rId5" Type="http://schemas.openxmlformats.org/officeDocument/2006/relationships/image" Target="../media/image48.wmf"/><Relationship Id="rId4" Type="http://schemas.openxmlformats.org/officeDocument/2006/relationships/oleObject" Target="../embeddings/oleObject12.bin"/><Relationship Id="rId9" Type="http://schemas.openxmlformats.org/officeDocument/2006/relationships/image" Target="../media/image50.wmf"/></Relationships>
</file>

<file path=ppt/slides/_rels/slide85.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55.wmf"/><Relationship Id="rId2" Type="http://schemas.openxmlformats.org/officeDocument/2006/relationships/slideLayout" Target="../slideLayouts/slideLayout24.xml"/><Relationship Id="rId1" Type="http://schemas.openxmlformats.org/officeDocument/2006/relationships/vmlDrawing" Target="../drawings/vmlDrawing10.vml"/><Relationship Id="rId6" Type="http://schemas.openxmlformats.org/officeDocument/2006/relationships/image" Target="../media/image52.wmf"/><Relationship Id="rId11" Type="http://schemas.openxmlformats.org/officeDocument/2006/relationships/oleObject" Target="../embeddings/oleObject19.bin"/><Relationship Id="rId5" Type="http://schemas.openxmlformats.org/officeDocument/2006/relationships/oleObject" Target="../embeddings/oleObject16.bin"/><Relationship Id="rId10" Type="http://schemas.openxmlformats.org/officeDocument/2006/relationships/image" Target="../media/image54.wmf"/><Relationship Id="rId4" Type="http://schemas.openxmlformats.org/officeDocument/2006/relationships/image" Target="../media/image51.wmf"/><Relationship Id="rId9" Type="http://schemas.openxmlformats.org/officeDocument/2006/relationships/oleObject" Target="../embeddings/oleObject18.bin"/></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3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4.xml.rels><?xml version="1.0" encoding="UTF-8" standalone="yes"?>
<Relationships xmlns="http://schemas.openxmlformats.org/package/2006/relationships"><Relationship Id="rId2" Type="http://schemas.openxmlformats.org/officeDocument/2006/relationships/image" Target="../media/image57.tmp"/><Relationship Id="rId1" Type="http://schemas.openxmlformats.org/officeDocument/2006/relationships/slideLayout" Target="../slideLayouts/slideLayout35.xml"/></Relationships>
</file>

<file path=ppt/slides/_rels/slide95.xml.rels><?xml version="1.0" encoding="UTF-8" standalone="yes"?>
<Relationships xmlns="http://schemas.openxmlformats.org/package/2006/relationships"><Relationship Id="rId3" Type="http://schemas.openxmlformats.org/officeDocument/2006/relationships/image" Target="../media/image59.tmp"/><Relationship Id="rId2" Type="http://schemas.openxmlformats.org/officeDocument/2006/relationships/image" Target="../media/image58.tmp"/><Relationship Id="rId1" Type="http://schemas.openxmlformats.org/officeDocument/2006/relationships/slideLayout" Target="../slideLayouts/slideLayout35.xml"/><Relationship Id="rId4" Type="http://schemas.openxmlformats.org/officeDocument/2006/relationships/image" Target="../media/image60.tmp"/></Relationships>
</file>

<file path=ppt/slides/_rels/slide96.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35.xml"/></Relationships>
</file>

<file path=ppt/slides/_rels/slide97.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3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自然语言处理概述</a:t>
            </a:r>
            <a:endParaRPr lang="zh-CN" altLang="en-US"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6159008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自然语言处理与推荐系统</a:t>
            </a:r>
          </a:p>
        </p:txBody>
      </p:sp>
      <p:pic>
        <p:nvPicPr>
          <p:cNvPr id="6" name="内容占位符 5"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7584" y="2204864"/>
            <a:ext cx="609685" cy="4077269"/>
          </a:xfr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2060848"/>
            <a:ext cx="7020905" cy="4248743"/>
          </a:xfrm>
          <a:prstGeom prst="rect">
            <a:avLst/>
          </a:prstGeom>
        </p:spPr>
      </p:pic>
    </p:spTree>
    <p:extLst>
      <p:ext uri="{BB962C8B-B14F-4D97-AF65-F5344CB8AC3E}">
        <p14:creationId xmlns:p14="http://schemas.microsoft.com/office/powerpoint/2010/main" val="382951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1</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1840" y="1124744"/>
            <a:ext cx="4283958" cy="5557874"/>
          </a:xfrm>
        </p:spPr>
      </p:pic>
    </p:spTree>
    <p:extLst>
      <p:ext uri="{BB962C8B-B14F-4D97-AF65-F5344CB8AC3E}">
        <p14:creationId xmlns:p14="http://schemas.microsoft.com/office/powerpoint/2010/main" val="290279659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1</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2204864"/>
            <a:ext cx="3168352" cy="1696713"/>
          </a:xfr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4509120"/>
            <a:ext cx="6342702" cy="1512168"/>
          </a:xfrm>
          <a:prstGeom prst="rect">
            <a:avLst/>
          </a:prstGeom>
        </p:spPr>
      </p:pic>
    </p:spTree>
    <p:extLst>
      <p:ext uri="{BB962C8B-B14F-4D97-AF65-F5344CB8AC3E}">
        <p14:creationId xmlns:p14="http://schemas.microsoft.com/office/powerpoint/2010/main" val="73628436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2</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a:latin typeface="Times New Roman" panose="02020603050405020304" pitchFamily="18" charset="0"/>
                <a:cs typeface="Times New Roman" panose="02020603050405020304" pitchFamily="18" charset="0"/>
              </a:rPr>
              <a:t>有一个国家发现了</a:t>
            </a:r>
            <a:r>
              <a:rPr lang="en-US" altLang="zh-CN" dirty="0">
                <a:latin typeface="Times New Roman" panose="02020603050405020304" pitchFamily="18" charset="0"/>
                <a:cs typeface="Times New Roman" panose="02020603050405020304" pitchFamily="18" charset="0"/>
              </a:rPr>
              <a:t>5</a:t>
            </a:r>
            <a:r>
              <a:rPr lang="zh-CN" altLang="en-US" dirty="0">
                <a:latin typeface="Times New Roman" panose="02020603050405020304" pitchFamily="18" charset="0"/>
                <a:cs typeface="Times New Roman" panose="02020603050405020304" pitchFamily="18" charset="0"/>
              </a:rPr>
              <a:t>座金矿，每座金矿的黄金储量不同，需要参与挖掘的工人数也不同。参与挖矿工人的总数是</a:t>
            </a:r>
            <a:r>
              <a:rPr lang="en-US" altLang="zh-CN" dirty="0">
                <a:latin typeface="Times New Roman" panose="02020603050405020304" pitchFamily="18" charset="0"/>
                <a:cs typeface="Times New Roman" panose="02020603050405020304" pitchFamily="18" charset="0"/>
              </a:rPr>
              <a:t>10</a:t>
            </a:r>
            <a:r>
              <a:rPr lang="zh-CN" altLang="en-US" dirty="0">
                <a:latin typeface="Times New Roman" panose="02020603050405020304" pitchFamily="18" charset="0"/>
                <a:cs typeface="Times New Roman" panose="02020603050405020304" pitchFamily="18" charset="0"/>
              </a:rPr>
              <a:t>人。每座金矿要么全挖，要么不挖，不能派出一半人挖取一半金矿。要求用程序求解出，要想得到尽可能多的黄金，应该选择挖取哪几座金矿？</a:t>
            </a:r>
          </a:p>
          <a:p>
            <a:pPr>
              <a:lnSpc>
                <a:spcPct val="120000"/>
              </a:lnSpc>
            </a:pPr>
            <a:endParaRPr lang="zh-CN" altLang="en-US" dirty="0">
              <a:latin typeface="Times New Roman" panose="02020603050405020304" pitchFamily="18" charset="0"/>
              <a:cs typeface="Times New Roman" panose="02020603050405020304" pitchFamily="18" charset="0"/>
            </a:endParaRPr>
          </a:p>
          <a:p>
            <a:pPr>
              <a:lnSpc>
                <a:spcPct val="120000"/>
              </a:lnSpc>
            </a:pPr>
            <a:endParaRPr lang="zh-CN" altLang="en-US" dirty="0">
              <a:latin typeface="Times New Roman" panose="02020603050405020304" pitchFamily="18" charset="0"/>
              <a:cs typeface="Times New Roman" panose="02020603050405020304" pitchFamily="18" charset="0"/>
            </a:endParaRP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651" y="4476418"/>
            <a:ext cx="6220693" cy="2381582"/>
          </a:xfrm>
          <a:prstGeom prst="rect">
            <a:avLst/>
          </a:prstGeom>
        </p:spPr>
      </p:pic>
    </p:spTree>
    <p:extLst>
      <p:ext uri="{BB962C8B-B14F-4D97-AF65-F5344CB8AC3E}">
        <p14:creationId xmlns:p14="http://schemas.microsoft.com/office/powerpoint/2010/main" val="144987805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2</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根据题中的条件，第五座金矿可能挖也可能不挖，那么就有以下两种情况：第五座金矿不挖，</a:t>
            </a:r>
            <a:r>
              <a:rPr lang="en-US" altLang="zh-CN" dirty="0" smtClean="0">
                <a:latin typeface="Times New Roman" panose="02020603050405020304" pitchFamily="18" charset="0"/>
                <a:cs typeface="Times New Roman" panose="02020603050405020304" pitchFamily="18" charset="0"/>
              </a:rPr>
              <a:t>10</a:t>
            </a:r>
            <a:r>
              <a:rPr lang="zh-CN" altLang="en-US" dirty="0" smtClean="0">
                <a:latin typeface="Times New Roman" panose="02020603050405020304" pitchFamily="18" charset="0"/>
                <a:cs typeface="Times New Roman" panose="02020603050405020304" pitchFamily="18" charset="0"/>
              </a:rPr>
              <a:t>个人挖四座金矿找最优解或者第五座金矿要挖，</a:t>
            </a:r>
            <a:r>
              <a:rPr lang="en-US" altLang="zh-CN" dirty="0" smtClean="0">
                <a:latin typeface="Times New Roman" panose="02020603050405020304" pitchFamily="18" charset="0"/>
                <a:cs typeface="Times New Roman" panose="02020603050405020304" pitchFamily="18" charset="0"/>
              </a:rPr>
              <a:t>7</a:t>
            </a:r>
            <a:r>
              <a:rPr lang="zh-CN" altLang="en-US" dirty="0" smtClean="0">
                <a:latin typeface="Times New Roman" panose="02020603050405020304" pitchFamily="18" charset="0"/>
                <a:cs typeface="Times New Roman" panose="02020603050405020304" pitchFamily="18" charset="0"/>
              </a:rPr>
              <a:t>个人挖四座金矿找最优解。</a:t>
            </a:r>
            <a:endParaRPr lang="zh-CN" altLang="en-US" dirty="0">
              <a:latin typeface="Times New Roman" panose="02020603050405020304" pitchFamily="18" charset="0"/>
              <a:cs typeface="Times New Roman" panose="02020603050405020304" pitchFamily="18" charset="0"/>
            </a:endParaRP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4077072"/>
            <a:ext cx="7721471" cy="2448272"/>
          </a:xfrm>
          <a:prstGeom prst="rect">
            <a:avLst/>
          </a:prstGeom>
        </p:spPr>
      </p:pic>
    </p:spTree>
    <p:extLst>
      <p:ext uri="{BB962C8B-B14F-4D97-AF65-F5344CB8AC3E}">
        <p14:creationId xmlns:p14="http://schemas.microsoft.com/office/powerpoint/2010/main" val="5728564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2</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假设金矿数量为</a:t>
            </a:r>
            <a:r>
              <a:rPr lang="en-US" altLang="zh-CN" dirty="0" smtClean="0"/>
              <a:t>N</a:t>
            </a:r>
            <a:r>
              <a:rPr lang="zh-CN" altLang="en-US" dirty="0" smtClean="0"/>
              <a:t>，工人数量为</a:t>
            </a:r>
            <a:r>
              <a:rPr lang="en-US" altLang="zh-CN" dirty="0" smtClean="0"/>
              <a:t>W</a:t>
            </a:r>
            <a:r>
              <a:rPr lang="zh-CN" altLang="en-US" dirty="0" smtClean="0"/>
              <a:t>，每座金矿可提供的黄金数量存储在数组</a:t>
            </a:r>
            <a:r>
              <a:rPr lang="en-US" altLang="zh-CN" dirty="0" smtClean="0"/>
              <a:t>G[]</a:t>
            </a:r>
            <a:r>
              <a:rPr lang="zh-CN" altLang="en-US" dirty="0" smtClean="0"/>
              <a:t>中，而金矿的用工数量存储在数组</a:t>
            </a:r>
            <a:r>
              <a:rPr lang="en-US" altLang="zh-CN" dirty="0" smtClean="0"/>
              <a:t>P[]</a:t>
            </a:r>
            <a:r>
              <a:rPr lang="zh-CN" altLang="en-US" dirty="0" smtClean="0"/>
              <a:t>中，</a:t>
            </a:r>
            <a:r>
              <a:rPr lang="en-US" altLang="zh-CN" dirty="0" smtClean="0"/>
              <a:t>F(N,W)</a:t>
            </a:r>
            <a:r>
              <a:rPr lang="zh-CN" altLang="en-US" dirty="0" smtClean="0"/>
              <a:t>表示</a:t>
            </a:r>
            <a:r>
              <a:rPr lang="en-US" altLang="zh-CN" dirty="0" smtClean="0"/>
              <a:t>N</a:t>
            </a:r>
            <a:r>
              <a:rPr lang="zh-CN" altLang="en-US" dirty="0" smtClean="0"/>
              <a:t>座金矿，</a:t>
            </a:r>
            <a:r>
              <a:rPr lang="en-US" altLang="zh-CN" dirty="0" smtClean="0"/>
              <a:t>W</a:t>
            </a:r>
            <a:r>
              <a:rPr lang="zh-CN" altLang="en-US" dirty="0" smtClean="0"/>
              <a:t>个工人最多能挖到的黄金数量。那么根据上面的结论有</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068547638"/>
              </p:ext>
            </p:extLst>
          </p:nvPr>
        </p:nvGraphicFramePr>
        <p:xfrm>
          <a:off x="1259632" y="4149080"/>
          <a:ext cx="7230803" cy="720080"/>
        </p:xfrm>
        <a:graphic>
          <a:graphicData uri="http://schemas.openxmlformats.org/presentationml/2006/ole">
            <mc:AlternateContent xmlns:mc="http://schemas.openxmlformats.org/markup-compatibility/2006">
              <mc:Choice xmlns:v="urn:schemas-microsoft-com:vml" Requires="v">
                <p:oleObj spid="_x0000_s11266" name="Equation" r:id="rId3" imgW="3060360" imgH="304560" progId="Equation.DSMT4">
                  <p:embed/>
                </p:oleObj>
              </mc:Choice>
              <mc:Fallback>
                <p:oleObj name="Equation" r:id="rId3" imgW="3060360" imgH="304560" progId="Equation.DSMT4">
                  <p:embed/>
                  <p:pic>
                    <p:nvPicPr>
                      <p:cNvPr id="0" name=""/>
                      <p:cNvPicPr/>
                      <p:nvPr/>
                    </p:nvPicPr>
                    <p:blipFill>
                      <a:blip r:embed="rId4"/>
                      <a:stretch>
                        <a:fillRect/>
                      </a:stretch>
                    </p:blipFill>
                    <p:spPr>
                      <a:xfrm>
                        <a:off x="1259632" y="4149080"/>
                        <a:ext cx="7230803" cy="720080"/>
                      </a:xfrm>
                      <a:prstGeom prst="rect">
                        <a:avLst/>
                      </a:prstGeom>
                    </p:spPr>
                  </p:pic>
                </p:oleObj>
              </mc:Fallback>
            </mc:AlternateContent>
          </a:graphicData>
        </a:graphic>
      </p:graphicFrame>
    </p:spTree>
    <p:extLst>
      <p:ext uri="{BB962C8B-B14F-4D97-AF65-F5344CB8AC3E}">
        <p14:creationId xmlns:p14="http://schemas.microsoft.com/office/powerpoint/2010/main" val="35035807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2</a:t>
            </a:r>
            <a:endParaRPr lang="zh-CN" altLang="en-US" dirty="0"/>
          </a:p>
        </p:txBody>
      </p:sp>
      <p:sp>
        <p:nvSpPr>
          <p:cNvPr id="3" name="内容占位符 2"/>
          <p:cNvSpPr>
            <a:spLocks noGrp="1"/>
          </p:cNvSpPr>
          <p:nvPr>
            <p:ph idx="1"/>
          </p:nvPr>
        </p:nvSpPr>
        <p:spPr/>
        <p:txBody>
          <a:bodyPr/>
          <a:lstStyle/>
          <a:p>
            <a:r>
              <a:rPr lang="zh-CN" altLang="en-US" dirty="0" smtClean="0"/>
              <a:t>考虑全部情况有：</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77646425"/>
              </p:ext>
            </p:extLst>
          </p:nvPr>
        </p:nvGraphicFramePr>
        <p:xfrm>
          <a:off x="900113" y="2517775"/>
          <a:ext cx="7727950" cy="2689225"/>
        </p:xfrm>
        <a:graphic>
          <a:graphicData uri="http://schemas.openxmlformats.org/presentationml/2006/ole">
            <mc:AlternateContent xmlns:mc="http://schemas.openxmlformats.org/markup-compatibility/2006">
              <mc:Choice xmlns:v="urn:schemas-microsoft-com:vml" Requires="v">
                <p:oleObj spid="_x0000_s12290" name="Equation" r:id="rId3" imgW="4089240" imgH="1422360" progId="Equation.DSMT4">
                  <p:embed/>
                </p:oleObj>
              </mc:Choice>
              <mc:Fallback>
                <p:oleObj name="Equation" r:id="rId3" imgW="4089240" imgH="1422360" progId="Equation.DSMT4">
                  <p:embed/>
                  <p:pic>
                    <p:nvPicPr>
                      <p:cNvPr id="0" name=""/>
                      <p:cNvPicPr/>
                      <p:nvPr/>
                    </p:nvPicPr>
                    <p:blipFill>
                      <a:blip r:embed="rId4"/>
                      <a:stretch>
                        <a:fillRect/>
                      </a:stretch>
                    </p:blipFill>
                    <p:spPr>
                      <a:xfrm>
                        <a:off x="900113" y="2517775"/>
                        <a:ext cx="7727950" cy="2689225"/>
                      </a:xfrm>
                      <a:prstGeom prst="rect">
                        <a:avLst/>
                      </a:prstGeom>
                    </p:spPr>
                  </p:pic>
                </p:oleObj>
              </mc:Fallback>
            </mc:AlternateContent>
          </a:graphicData>
        </a:graphic>
      </p:graphicFrame>
    </p:spTree>
    <p:extLst>
      <p:ext uri="{BB962C8B-B14F-4D97-AF65-F5344CB8AC3E}">
        <p14:creationId xmlns:p14="http://schemas.microsoft.com/office/powerpoint/2010/main" val="393249028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2</a:t>
            </a:r>
            <a:endParaRPr lang="zh-CN" altLang="en-US" dirty="0"/>
          </a:p>
        </p:txBody>
      </p:sp>
      <p:sp>
        <p:nvSpPr>
          <p:cNvPr id="3" name="内容占位符 2"/>
          <p:cNvSpPr>
            <a:spLocks noGrp="1"/>
          </p:cNvSpPr>
          <p:nvPr>
            <p:ph idx="1"/>
          </p:nvPr>
        </p:nvSpPr>
        <p:spPr>
          <a:xfrm>
            <a:off x="457200" y="1935480"/>
            <a:ext cx="8229600" cy="4661872"/>
          </a:xfrm>
        </p:spPr>
        <p:txBody>
          <a:bodyPr>
            <a:normAutofit/>
          </a:bodyPr>
          <a:lstStyle/>
          <a:p>
            <a:pPr>
              <a:lnSpc>
                <a:spcPct val="120000"/>
              </a:lnSpc>
            </a:pPr>
            <a:r>
              <a:rPr lang="zh-CN" altLang="en-US" dirty="0" smtClean="0">
                <a:latin typeface="Times New Roman" panose="02020603050405020304" pitchFamily="18" charset="0"/>
                <a:cs typeface="Times New Roman" panose="02020603050405020304" pitchFamily="18" charset="0"/>
              </a:rPr>
              <a:t>第一种情况表示没有金矿，或者只有一座金矿但是工人数量不够进行挖掘，所以获得的黄金数量为</a:t>
            </a:r>
            <a:r>
              <a:rPr lang="en-US" altLang="zh-CN" dirty="0" smtClean="0">
                <a:latin typeface="Times New Roman" panose="02020603050405020304" pitchFamily="18" charset="0"/>
                <a:cs typeface="Times New Roman" panose="02020603050405020304" pitchFamily="18" charset="0"/>
              </a:rPr>
              <a:t>0</a:t>
            </a:r>
            <a:r>
              <a:rPr lang="zh-CN" altLang="en-US" dirty="0" smtClean="0">
                <a:latin typeface="Times New Roman" panose="02020603050405020304" pitchFamily="18" charset="0"/>
                <a:cs typeface="Times New Roman" panose="02020603050405020304" pitchFamily="18" charset="0"/>
              </a:rPr>
              <a:t> 。</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latin typeface="Times New Roman" panose="02020603050405020304" pitchFamily="18" charset="0"/>
                <a:cs typeface="Times New Roman" panose="02020603050405020304" pitchFamily="18" charset="0"/>
              </a:rPr>
              <a:t>第二种</a:t>
            </a:r>
            <a:r>
              <a:rPr lang="zh-CN" altLang="en-US" dirty="0" smtClean="0">
                <a:latin typeface="Times New Roman" panose="02020603050405020304" pitchFamily="18" charset="0"/>
                <a:cs typeface="Times New Roman" panose="02020603050405020304" pitchFamily="18" charset="0"/>
              </a:rPr>
              <a:t>情况表示只有一座金矿，工人数量足够进行挖掘，所以获得的黄金数量为</a:t>
            </a:r>
            <a:r>
              <a:rPr lang="en-US" altLang="zh-CN" dirty="0" smtClean="0">
                <a:latin typeface="Times New Roman" panose="02020603050405020304" pitchFamily="18" charset="0"/>
                <a:cs typeface="Times New Roman" panose="02020603050405020304" pitchFamily="18" charset="0"/>
              </a:rPr>
              <a:t>G[0]</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latin typeface="Times New Roman" panose="02020603050405020304" pitchFamily="18" charset="0"/>
                <a:cs typeface="Times New Roman" panose="02020603050405020304" pitchFamily="18" charset="0"/>
              </a:rPr>
              <a:t>第三种</a:t>
            </a:r>
            <a:r>
              <a:rPr lang="zh-CN" altLang="en-US" dirty="0" smtClean="0">
                <a:latin typeface="Times New Roman" panose="02020603050405020304" pitchFamily="18" charset="0"/>
                <a:cs typeface="Times New Roman" panose="02020603050405020304" pitchFamily="18" charset="0"/>
              </a:rPr>
              <a:t>情况表示金矿数量大于</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，但是最后一座金矿需要的工人太多，即使所有工人去也不够，所以相当于没有这座金矿，获得的黄金数量为</a:t>
            </a:r>
            <a:r>
              <a:rPr lang="en-US" altLang="zh-CN" dirty="0" smtClean="0">
                <a:latin typeface="Times New Roman" panose="02020603050405020304" pitchFamily="18" charset="0"/>
                <a:cs typeface="Times New Roman" panose="02020603050405020304" pitchFamily="18" charset="0"/>
              </a:rPr>
              <a:t>G[N-1,W]</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latin typeface="Times New Roman" panose="02020603050405020304" pitchFamily="18" charset="0"/>
                <a:cs typeface="Times New Roman" panose="02020603050405020304" pitchFamily="18" charset="0"/>
              </a:rPr>
              <a:t>第四</a:t>
            </a:r>
            <a:r>
              <a:rPr lang="zh-CN" altLang="en-US" dirty="0" smtClean="0">
                <a:latin typeface="Times New Roman" panose="02020603050405020304" pitchFamily="18" charset="0"/>
                <a:cs typeface="Times New Roman" panose="02020603050405020304" pitchFamily="18" charset="0"/>
              </a:rPr>
              <a:t>章情况是最一般的情况，就是本例中最开始那</a:t>
            </a:r>
            <a:r>
              <a:rPr lang="en-US" altLang="zh-CN" dirty="0" smtClean="0">
                <a:latin typeface="Times New Roman" panose="02020603050405020304" pitchFamily="18" charset="0"/>
                <a:cs typeface="Times New Roman" panose="02020603050405020304" pitchFamily="18" charset="0"/>
              </a:rPr>
              <a:t>5</a:t>
            </a:r>
            <a:r>
              <a:rPr lang="zh-CN" altLang="en-US" dirty="0" smtClean="0">
                <a:latin typeface="Times New Roman" panose="02020603050405020304" pitchFamily="18" charset="0"/>
                <a:cs typeface="Times New Roman" panose="02020603050405020304" pitchFamily="18" charset="0"/>
              </a:rPr>
              <a:t>座金矿的情况。</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311381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2</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63" y="2276872"/>
            <a:ext cx="9151763" cy="2318813"/>
          </a:xfrm>
        </p:spPr>
      </p:pic>
    </p:spTree>
    <p:extLst>
      <p:ext uri="{BB962C8B-B14F-4D97-AF65-F5344CB8AC3E}">
        <p14:creationId xmlns:p14="http://schemas.microsoft.com/office/powerpoint/2010/main" val="21773616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2</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2420888"/>
            <a:ext cx="8309136" cy="2039052"/>
          </a:xfrm>
          <a:prstGeom prst="rect">
            <a:avLst/>
          </a:prstGeom>
        </p:spPr>
      </p:pic>
      <p:sp>
        <p:nvSpPr>
          <p:cNvPr id="5" name="TextBox 4"/>
          <p:cNvSpPr txBox="1"/>
          <p:nvPr/>
        </p:nvSpPr>
        <p:spPr>
          <a:xfrm>
            <a:off x="683568" y="5013176"/>
            <a:ext cx="8280920" cy="1200329"/>
          </a:xfrm>
          <a:prstGeom prst="rect">
            <a:avLst/>
          </a:prstGeom>
          <a:noFill/>
        </p:spPr>
        <p:txBody>
          <a:bodyPr wrap="square" rtlCol="0">
            <a:spAutoFit/>
          </a:bodyPr>
          <a:lstStyle/>
          <a:p>
            <a:r>
              <a:rPr lang="zh-CN" altLang="en-US" sz="2400" dirty="0" smtClean="0">
                <a:solidFill>
                  <a:prstClr val="black"/>
                </a:solidFill>
                <a:latin typeface="Times New Roman" panose="02020603050405020304" pitchFamily="18" charset="0"/>
                <a:cs typeface="Times New Roman" panose="02020603050405020304" pitchFamily="18" charset="0"/>
              </a:rPr>
              <a:t>只考虑金矿</a:t>
            </a:r>
            <a:r>
              <a:rPr lang="en-US" altLang="zh-CN" sz="2400" dirty="0" smtClean="0">
                <a:solidFill>
                  <a:prstClr val="black"/>
                </a:solidFill>
                <a:latin typeface="Times New Roman" panose="02020603050405020304" pitchFamily="18" charset="0"/>
                <a:cs typeface="Times New Roman" panose="02020603050405020304" pitchFamily="18" charset="0"/>
              </a:rPr>
              <a:t>1(400</a:t>
            </a:r>
            <a:r>
              <a:rPr lang="zh-CN" altLang="en-US" sz="2400" dirty="0" smtClean="0">
                <a:solidFill>
                  <a:prstClr val="black"/>
                </a:solidFill>
                <a:latin typeface="Times New Roman" panose="02020603050405020304" pitchFamily="18" charset="0"/>
                <a:cs typeface="Times New Roman" panose="02020603050405020304" pitchFamily="18" charset="0"/>
              </a:rPr>
              <a:t>黄金，需要</a:t>
            </a:r>
            <a:r>
              <a:rPr lang="en-US" altLang="zh-CN" sz="2400" dirty="0" smtClean="0">
                <a:solidFill>
                  <a:prstClr val="black"/>
                </a:solidFill>
                <a:latin typeface="Times New Roman" panose="02020603050405020304" pitchFamily="18" charset="0"/>
                <a:cs typeface="Times New Roman" panose="02020603050405020304" pitchFamily="18" charset="0"/>
              </a:rPr>
              <a:t>5</a:t>
            </a:r>
            <a:r>
              <a:rPr lang="zh-CN" altLang="en-US" sz="2400" dirty="0" smtClean="0">
                <a:solidFill>
                  <a:prstClr val="black"/>
                </a:solidFill>
                <a:latin typeface="Times New Roman" panose="02020603050405020304" pitchFamily="18" charset="0"/>
                <a:cs typeface="Times New Roman" panose="02020603050405020304" pitchFamily="18" charset="0"/>
              </a:rPr>
              <a:t>个工人</a:t>
            </a:r>
            <a:r>
              <a:rPr lang="en-US" altLang="zh-CN" sz="2400" dirty="0" smtClean="0">
                <a:solidFill>
                  <a:prstClr val="black"/>
                </a:solidFill>
                <a:latin typeface="Times New Roman" panose="02020603050405020304" pitchFamily="18" charset="0"/>
                <a:cs typeface="Times New Roman" panose="02020603050405020304" pitchFamily="18" charset="0"/>
              </a:rPr>
              <a:t>)</a:t>
            </a:r>
            <a:r>
              <a:rPr lang="zh-CN" altLang="en-US" sz="2400" dirty="0" smtClean="0">
                <a:solidFill>
                  <a:prstClr val="black"/>
                </a:solidFill>
                <a:latin typeface="Times New Roman" panose="02020603050405020304" pitchFamily="18" charset="0"/>
                <a:cs typeface="Times New Roman" panose="02020603050405020304" pitchFamily="18" charset="0"/>
              </a:rPr>
              <a:t>，即国家只发现了一座金矿，如果只有</a:t>
            </a:r>
            <a:r>
              <a:rPr lang="en-US" altLang="zh-CN" sz="2400" dirty="0" smtClean="0">
                <a:solidFill>
                  <a:prstClr val="black"/>
                </a:solidFill>
                <a:latin typeface="Times New Roman" panose="02020603050405020304" pitchFamily="18" charset="0"/>
                <a:cs typeface="Times New Roman" panose="02020603050405020304" pitchFamily="18" charset="0"/>
              </a:rPr>
              <a:t>1</a:t>
            </a:r>
            <a:r>
              <a:rPr lang="zh-CN" altLang="en-US" sz="2400" dirty="0" smtClean="0">
                <a:solidFill>
                  <a:prstClr val="black"/>
                </a:solidFill>
                <a:latin typeface="Times New Roman" panose="02020603050405020304" pitchFamily="18" charset="0"/>
                <a:cs typeface="Times New Roman" panose="02020603050405020304" pitchFamily="18" charset="0"/>
              </a:rPr>
              <a:t>个工人，那么能够获得的黄金数为</a:t>
            </a:r>
            <a:r>
              <a:rPr lang="en-US" altLang="zh-CN" sz="2400" dirty="0" smtClean="0">
                <a:solidFill>
                  <a:prstClr val="black"/>
                </a:solidFill>
                <a:latin typeface="Times New Roman" panose="02020603050405020304" pitchFamily="18" charset="0"/>
                <a:cs typeface="Times New Roman" panose="02020603050405020304" pitchFamily="18" charset="0"/>
              </a:rPr>
              <a:t>0</a:t>
            </a:r>
            <a:r>
              <a:rPr lang="zh-CN" altLang="en-US" sz="2400" dirty="0" smtClean="0">
                <a:solidFill>
                  <a:prstClr val="black"/>
                </a:solidFill>
                <a:latin typeface="Times New Roman" panose="02020603050405020304" pitchFamily="18" charset="0"/>
                <a:cs typeface="Times New Roman" panose="02020603050405020304" pitchFamily="18" charset="0"/>
              </a:rPr>
              <a:t>，两个工人也是一样，超过</a:t>
            </a:r>
            <a:r>
              <a:rPr lang="en-US" altLang="zh-CN" sz="2400" dirty="0" smtClean="0">
                <a:solidFill>
                  <a:prstClr val="black"/>
                </a:solidFill>
                <a:latin typeface="Times New Roman" panose="02020603050405020304" pitchFamily="18" charset="0"/>
                <a:cs typeface="Times New Roman" panose="02020603050405020304" pitchFamily="18" charset="0"/>
              </a:rPr>
              <a:t>5</a:t>
            </a:r>
            <a:r>
              <a:rPr lang="zh-CN" altLang="en-US" sz="2400" dirty="0" smtClean="0">
                <a:solidFill>
                  <a:prstClr val="black"/>
                </a:solidFill>
                <a:latin typeface="Times New Roman" panose="02020603050405020304" pitchFamily="18" charset="0"/>
                <a:cs typeface="Times New Roman" panose="02020603050405020304" pitchFamily="18" charset="0"/>
              </a:rPr>
              <a:t>个工人时获得的黄金数量为</a:t>
            </a:r>
            <a:r>
              <a:rPr lang="en-US" altLang="zh-CN" sz="2400" dirty="0" smtClean="0">
                <a:solidFill>
                  <a:prstClr val="black"/>
                </a:solidFill>
                <a:latin typeface="Times New Roman" panose="02020603050405020304" pitchFamily="18" charset="0"/>
                <a:cs typeface="Times New Roman" panose="02020603050405020304" pitchFamily="18" charset="0"/>
              </a:rPr>
              <a:t>400</a:t>
            </a:r>
            <a:r>
              <a:rPr lang="zh-CN" altLang="en-US" sz="2400" dirty="0" smtClean="0">
                <a:solidFill>
                  <a:prstClr val="black"/>
                </a:solidFill>
                <a:latin typeface="Times New Roman" panose="02020603050405020304" pitchFamily="18" charset="0"/>
                <a:cs typeface="Times New Roman" panose="02020603050405020304" pitchFamily="18" charset="0"/>
              </a:rPr>
              <a:t>。</a:t>
            </a:r>
            <a:endParaRPr lang="zh-CN" altLang="en-US" sz="24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230729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2</a:t>
            </a:r>
            <a:endParaRPr lang="zh-CN" altLang="en-US" dirty="0"/>
          </a:p>
        </p:txBody>
      </p:sp>
      <p:pic>
        <p:nvPicPr>
          <p:cNvPr id="4" name="内容占位符 3" descr="屏幕剪辑"/>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5225" y="2132856"/>
            <a:ext cx="8663006" cy="1944216"/>
          </a:xfrm>
        </p:spPr>
      </p:pic>
      <p:sp>
        <p:nvSpPr>
          <p:cNvPr id="5" name="TextBox 4"/>
          <p:cNvSpPr txBox="1"/>
          <p:nvPr/>
        </p:nvSpPr>
        <p:spPr>
          <a:xfrm>
            <a:off x="611560" y="4246202"/>
            <a:ext cx="7992888" cy="830997"/>
          </a:xfrm>
          <a:prstGeom prst="rect">
            <a:avLst/>
          </a:prstGeom>
          <a:noFill/>
        </p:spPr>
        <p:txBody>
          <a:bodyPr wrap="square" rtlCol="0">
            <a:spAutoFit/>
          </a:bodyPr>
          <a:lstStyle/>
          <a:p>
            <a:r>
              <a:rPr lang="zh-CN" altLang="en-US" sz="2400" dirty="0" smtClean="0">
                <a:solidFill>
                  <a:prstClr val="black"/>
                </a:solidFill>
                <a:latin typeface="Times New Roman" panose="02020603050405020304" pitchFamily="18" charset="0"/>
                <a:cs typeface="Times New Roman" panose="02020603050405020304" pitchFamily="18" charset="0"/>
              </a:rPr>
              <a:t>如果发现了两座金矿</a:t>
            </a:r>
            <a:r>
              <a:rPr lang="en-US" altLang="zh-CN" sz="2400" dirty="0" smtClean="0">
                <a:solidFill>
                  <a:prstClr val="black"/>
                </a:solidFill>
                <a:latin typeface="Times New Roman" panose="02020603050405020304" pitchFamily="18" charset="0"/>
                <a:cs typeface="Times New Roman" panose="02020603050405020304" pitchFamily="18" charset="0"/>
              </a:rPr>
              <a:t>(400</a:t>
            </a:r>
            <a:r>
              <a:rPr lang="zh-CN" altLang="en-US" sz="2400" dirty="0" smtClean="0">
                <a:solidFill>
                  <a:prstClr val="black"/>
                </a:solidFill>
                <a:latin typeface="Times New Roman" panose="02020603050405020304" pitchFamily="18" charset="0"/>
                <a:cs typeface="Times New Roman" panose="02020603050405020304" pitchFamily="18" charset="0"/>
              </a:rPr>
              <a:t>金</a:t>
            </a:r>
            <a:r>
              <a:rPr lang="en-US" altLang="zh-CN" sz="2400" dirty="0" smtClean="0">
                <a:solidFill>
                  <a:prstClr val="black"/>
                </a:solidFill>
                <a:latin typeface="Times New Roman" panose="02020603050405020304" pitchFamily="18" charset="0"/>
                <a:cs typeface="Times New Roman" panose="02020603050405020304" pitchFamily="18" charset="0"/>
              </a:rPr>
              <a:t>/5</a:t>
            </a:r>
            <a:r>
              <a:rPr lang="zh-CN" altLang="en-US" sz="2400" dirty="0" smtClean="0">
                <a:solidFill>
                  <a:prstClr val="black"/>
                </a:solidFill>
                <a:latin typeface="Times New Roman" panose="02020603050405020304" pitchFamily="18" charset="0"/>
                <a:cs typeface="Times New Roman" panose="02020603050405020304" pitchFamily="18" charset="0"/>
              </a:rPr>
              <a:t>人，</a:t>
            </a:r>
            <a:r>
              <a:rPr lang="en-US" altLang="zh-CN" sz="2400" dirty="0" smtClean="0">
                <a:solidFill>
                  <a:prstClr val="black"/>
                </a:solidFill>
                <a:latin typeface="Times New Roman" panose="02020603050405020304" pitchFamily="18" charset="0"/>
                <a:cs typeface="Times New Roman" panose="02020603050405020304" pitchFamily="18" charset="0"/>
              </a:rPr>
              <a:t>500</a:t>
            </a:r>
            <a:r>
              <a:rPr lang="zh-CN" altLang="en-US" sz="2400" dirty="0" smtClean="0">
                <a:solidFill>
                  <a:prstClr val="black"/>
                </a:solidFill>
                <a:latin typeface="Times New Roman" panose="02020603050405020304" pitchFamily="18" charset="0"/>
                <a:cs typeface="Times New Roman" panose="02020603050405020304" pitchFamily="18" charset="0"/>
              </a:rPr>
              <a:t>金</a:t>
            </a:r>
            <a:r>
              <a:rPr lang="en-US" altLang="zh-CN" sz="2400" dirty="0" smtClean="0">
                <a:solidFill>
                  <a:prstClr val="black"/>
                </a:solidFill>
                <a:latin typeface="Times New Roman" panose="02020603050405020304" pitchFamily="18" charset="0"/>
                <a:cs typeface="Times New Roman" panose="02020603050405020304" pitchFamily="18" charset="0"/>
              </a:rPr>
              <a:t>/5</a:t>
            </a:r>
            <a:r>
              <a:rPr lang="zh-CN" altLang="en-US" sz="2400" dirty="0" smtClean="0">
                <a:solidFill>
                  <a:prstClr val="black"/>
                </a:solidFill>
                <a:latin typeface="Times New Roman" panose="02020603050405020304" pitchFamily="18" charset="0"/>
                <a:cs typeface="Times New Roman" panose="02020603050405020304" pitchFamily="18" charset="0"/>
              </a:rPr>
              <a:t>人</a:t>
            </a:r>
            <a:r>
              <a:rPr lang="en-US" altLang="zh-CN" sz="2400" dirty="0" smtClean="0">
                <a:solidFill>
                  <a:prstClr val="black"/>
                </a:solidFill>
                <a:latin typeface="Times New Roman" panose="02020603050405020304" pitchFamily="18" charset="0"/>
                <a:cs typeface="Times New Roman" panose="02020603050405020304" pitchFamily="18" charset="0"/>
              </a:rPr>
              <a:t>)</a:t>
            </a:r>
            <a:r>
              <a:rPr lang="zh-CN" altLang="en-US" sz="2400" dirty="0" smtClean="0">
                <a:solidFill>
                  <a:prstClr val="black"/>
                </a:solidFill>
                <a:latin typeface="Times New Roman" panose="02020603050405020304" pitchFamily="18" charset="0"/>
                <a:cs typeface="Times New Roman" panose="02020603050405020304" pitchFamily="18" charset="0"/>
              </a:rPr>
              <a:t>，那么当工人数量小于等于</a:t>
            </a:r>
            <a:r>
              <a:rPr lang="en-US" altLang="zh-CN" sz="2400" dirty="0" smtClean="0">
                <a:solidFill>
                  <a:prstClr val="black"/>
                </a:solidFill>
                <a:latin typeface="Times New Roman" panose="02020603050405020304" pitchFamily="18" charset="0"/>
                <a:cs typeface="Times New Roman" panose="02020603050405020304" pitchFamily="18" charset="0"/>
              </a:rPr>
              <a:t>4</a:t>
            </a:r>
            <a:r>
              <a:rPr lang="zh-CN" altLang="en-US" sz="2400" dirty="0" smtClean="0">
                <a:solidFill>
                  <a:prstClr val="black"/>
                </a:solidFill>
                <a:latin typeface="Times New Roman" panose="02020603050405020304" pitchFamily="18" charset="0"/>
                <a:cs typeface="Times New Roman" panose="02020603050405020304" pitchFamily="18" charset="0"/>
              </a:rPr>
              <a:t>时，应该用</a:t>
            </a:r>
            <a:endParaRPr lang="zh-CN" altLang="en-US" sz="2400" dirty="0">
              <a:solidFill>
                <a:prstClr val="black"/>
              </a:solidFill>
              <a:latin typeface="Times New Roman" panose="02020603050405020304" pitchFamily="18" charset="0"/>
              <a:cs typeface="Times New Roman" panose="02020603050405020304" pitchFamily="18"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753494185"/>
              </p:ext>
            </p:extLst>
          </p:nvPr>
        </p:nvGraphicFramePr>
        <p:xfrm>
          <a:off x="1259632" y="5077199"/>
          <a:ext cx="6107308" cy="571748"/>
        </p:xfrm>
        <a:graphic>
          <a:graphicData uri="http://schemas.openxmlformats.org/presentationml/2006/ole">
            <mc:AlternateContent xmlns:mc="http://schemas.openxmlformats.org/markup-compatibility/2006">
              <mc:Choice xmlns:v="urn:schemas-microsoft-com:vml" Requires="v">
                <p:oleObj spid="_x0000_s13314" name="Equation" r:id="rId4" imgW="2984400" imgH="279360" progId="Equation.DSMT4">
                  <p:embed/>
                </p:oleObj>
              </mc:Choice>
              <mc:Fallback>
                <p:oleObj name="Equation" r:id="rId4" imgW="2984400" imgH="279360" progId="Equation.DSMT4">
                  <p:embed/>
                  <p:pic>
                    <p:nvPicPr>
                      <p:cNvPr id="0" name=""/>
                      <p:cNvPicPr/>
                      <p:nvPr/>
                    </p:nvPicPr>
                    <p:blipFill>
                      <a:blip r:embed="rId5"/>
                      <a:stretch>
                        <a:fillRect/>
                      </a:stretch>
                    </p:blipFill>
                    <p:spPr>
                      <a:xfrm>
                        <a:off x="1259632" y="5077199"/>
                        <a:ext cx="6107308" cy="571748"/>
                      </a:xfrm>
                      <a:prstGeom prst="rect">
                        <a:avLst/>
                      </a:prstGeom>
                    </p:spPr>
                  </p:pic>
                </p:oleObj>
              </mc:Fallback>
            </mc:AlternateContent>
          </a:graphicData>
        </a:graphic>
      </p:graphicFrame>
    </p:spTree>
    <p:extLst>
      <p:ext uri="{BB962C8B-B14F-4D97-AF65-F5344CB8AC3E}">
        <p14:creationId xmlns:p14="http://schemas.microsoft.com/office/powerpoint/2010/main" val="19959845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自然语言处理与推荐系统</a:t>
            </a:r>
          </a:p>
        </p:txBody>
      </p:sp>
      <p:sp>
        <p:nvSpPr>
          <p:cNvPr id="3" name="内容占位符 2"/>
          <p:cNvSpPr>
            <a:spLocks noGrp="1"/>
          </p:cNvSpPr>
          <p:nvPr>
            <p:ph idx="1"/>
          </p:nvPr>
        </p:nvSpPr>
        <p:spPr/>
        <p:txBody>
          <a:bodyPr/>
          <a:lstStyle/>
          <a:p>
            <a:pPr>
              <a:lnSpc>
                <a:spcPct val="120000"/>
              </a:lnSpc>
            </a:pPr>
            <a:r>
              <a:rPr lang="zh-CN" altLang="en-US" dirty="0" smtClean="0"/>
              <a:t>书籍的简介可以由作者来写，但是简介中能够包含的内容毕竟有限，可能会导致用户看过简介后并不会去买这本书。</a:t>
            </a:r>
            <a:endParaRPr lang="en-US" altLang="zh-CN" dirty="0" smtClean="0"/>
          </a:p>
          <a:p>
            <a:pPr>
              <a:lnSpc>
                <a:spcPct val="120000"/>
              </a:lnSpc>
            </a:pPr>
            <a:r>
              <a:rPr lang="zh-CN" altLang="en-US" dirty="0" smtClean="0"/>
              <a:t>在文章推荐中这一问题更为突出，因为一篇文章在阅读前一般我们只能看到标题和部分图片，而如果作者虽然内容写得不错，但不会起题目</a:t>
            </a:r>
            <a:r>
              <a:rPr lang="en-US" altLang="zh-CN" dirty="0" smtClean="0"/>
              <a:t>(</a:t>
            </a:r>
            <a:r>
              <a:rPr lang="zh-CN" altLang="en-US" dirty="0" smtClean="0"/>
              <a:t>不是标题党</a:t>
            </a:r>
            <a:r>
              <a:rPr lang="en-US" altLang="zh-CN" dirty="0" smtClean="0"/>
              <a:t>)</a:t>
            </a:r>
            <a:r>
              <a:rPr lang="zh-CN" altLang="en-US" dirty="0" smtClean="0"/>
              <a:t>，那么很有可能不会引起用户阅读的兴趣。</a:t>
            </a:r>
            <a:endParaRPr lang="zh-CN" altLang="en-US" dirty="0"/>
          </a:p>
        </p:txBody>
      </p:sp>
    </p:spTree>
    <p:extLst>
      <p:ext uri="{BB962C8B-B14F-4D97-AF65-F5344CB8AC3E}">
        <p14:creationId xmlns:p14="http://schemas.microsoft.com/office/powerpoint/2010/main" val="211591528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2</a:t>
            </a:r>
            <a:endParaRPr lang="zh-CN" altLang="en-US" dirty="0"/>
          </a:p>
        </p:txBody>
      </p:sp>
      <p:pic>
        <p:nvPicPr>
          <p:cNvPr id="4" name="内容占位符 3" descr="屏幕剪辑"/>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7258" y="1844824"/>
            <a:ext cx="8441491" cy="2232248"/>
          </a:xfrm>
        </p:spPr>
      </p:pic>
      <p:sp>
        <p:nvSpPr>
          <p:cNvPr id="5" name="TextBox 4"/>
          <p:cNvSpPr txBox="1"/>
          <p:nvPr/>
        </p:nvSpPr>
        <p:spPr>
          <a:xfrm>
            <a:off x="467544" y="4015369"/>
            <a:ext cx="7992888" cy="461665"/>
          </a:xfrm>
          <a:prstGeom prst="rect">
            <a:avLst/>
          </a:prstGeom>
          <a:noFill/>
        </p:spPr>
        <p:txBody>
          <a:bodyPr wrap="square" rtlCol="0">
            <a:spAutoFit/>
          </a:bodyPr>
          <a:lstStyle/>
          <a:p>
            <a:r>
              <a:rPr lang="zh-CN" altLang="en-US" sz="2400" dirty="0" smtClean="0">
                <a:solidFill>
                  <a:prstClr val="black"/>
                </a:solidFill>
                <a:latin typeface="Times New Roman" panose="02020603050405020304" pitchFamily="18" charset="0"/>
                <a:cs typeface="Times New Roman" panose="02020603050405020304" pitchFamily="18" charset="0"/>
              </a:rPr>
              <a:t>当工人数量小于大于</a:t>
            </a:r>
            <a:r>
              <a:rPr lang="en-US" altLang="zh-CN" sz="2400" dirty="0" smtClean="0">
                <a:solidFill>
                  <a:prstClr val="black"/>
                </a:solidFill>
                <a:latin typeface="Times New Roman" panose="02020603050405020304" pitchFamily="18" charset="0"/>
                <a:cs typeface="Times New Roman" panose="02020603050405020304" pitchFamily="18" charset="0"/>
              </a:rPr>
              <a:t>4</a:t>
            </a:r>
            <a:r>
              <a:rPr lang="zh-CN" altLang="en-US" sz="2400" dirty="0" smtClean="0">
                <a:solidFill>
                  <a:prstClr val="black"/>
                </a:solidFill>
                <a:latin typeface="Times New Roman" panose="02020603050405020304" pitchFamily="18" charset="0"/>
                <a:cs typeface="Times New Roman" panose="02020603050405020304" pitchFamily="18" charset="0"/>
              </a:rPr>
              <a:t>时，应该用</a:t>
            </a:r>
            <a:endParaRPr lang="zh-CN" altLang="en-US" sz="2400" dirty="0">
              <a:solidFill>
                <a:prstClr val="black"/>
              </a:solidFill>
              <a:latin typeface="Times New Roman" panose="02020603050405020304" pitchFamily="18" charset="0"/>
              <a:cs typeface="Times New Roman" panose="02020603050405020304" pitchFamily="18"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4266674245"/>
              </p:ext>
            </p:extLst>
          </p:nvPr>
        </p:nvGraphicFramePr>
        <p:xfrm>
          <a:off x="496143" y="4509556"/>
          <a:ext cx="7965844" cy="1137977"/>
        </p:xfrm>
        <a:graphic>
          <a:graphicData uri="http://schemas.openxmlformats.org/presentationml/2006/ole">
            <mc:AlternateContent xmlns:mc="http://schemas.openxmlformats.org/markup-compatibility/2006">
              <mc:Choice xmlns:v="urn:schemas-microsoft-com:vml" Requires="v">
                <p:oleObj spid="_x0000_s14338" name="Equation" r:id="rId4" imgW="4089240" imgH="583920" progId="Equation.DSMT4">
                  <p:embed/>
                </p:oleObj>
              </mc:Choice>
              <mc:Fallback>
                <p:oleObj name="Equation" r:id="rId4" imgW="4089240" imgH="583920" progId="Equation.DSMT4">
                  <p:embed/>
                  <p:pic>
                    <p:nvPicPr>
                      <p:cNvPr id="0" name=""/>
                      <p:cNvPicPr/>
                      <p:nvPr/>
                    </p:nvPicPr>
                    <p:blipFill>
                      <a:blip r:embed="rId5"/>
                      <a:stretch>
                        <a:fillRect/>
                      </a:stretch>
                    </p:blipFill>
                    <p:spPr>
                      <a:xfrm>
                        <a:off x="496143" y="4509556"/>
                        <a:ext cx="7965844" cy="1137977"/>
                      </a:xfrm>
                      <a:prstGeom prst="rect">
                        <a:avLst/>
                      </a:prstGeom>
                    </p:spPr>
                  </p:pic>
                </p:oleObj>
              </mc:Fallback>
            </mc:AlternateContent>
          </a:graphicData>
        </a:graphic>
      </p:graphicFrame>
      <p:sp>
        <p:nvSpPr>
          <p:cNvPr id="7" name="TextBox 6"/>
          <p:cNvSpPr txBox="1"/>
          <p:nvPr/>
        </p:nvSpPr>
        <p:spPr>
          <a:xfrm>
            <a:off x="491637" y="5733256"/>
            <a:ext cx="7992888" cy="461665"/>
          </a:xfrm>
          <a:prstGeom prst="rect">
            <a:avLst/>
          </a:prstGeom>
          <a:noFill/>
        </p:spPr>
        <p:txBody>
          <a:bodyPr wrap="square" rtlCol="0">
            <a:spAutoFit/>
          </a:bodyPr>
          <a:lstStyle/>
          <a:p>
            <a:r>
              <a:rPr lang="zh-CN" altLang="en-US" sz="2400" dirty="0" smtClean="0">
                <a:solidFill>
                  <a:prstClr val="black"/>
                </a:solidFill>
                <a:latin typeface="Times New Roman" panose="02020603050405020304" pitchFamily="18" charset="0"/>
                <a:cs typeface="Times New Roman" panose="02020603050405020304" pitchFamily="18" charset="0"/>
              </a:rPr>
              <a:t>比如有</a:t>
            </a:r>
            <a:r>
              <a:rPr lang="en-US" altLang="zh-CN" sz="2400" dirty="0" smtClean="0">
                <a:solidFill>
                  <a:prstClr val="black"/>
                </a:solidFill>
                <a:latin typeface="Times New Roman" panose="02020603050405020304" pitchFamily="18" charset="0"/>
                <a:cs typeface="Times New Roman" panose="02020603050405020304" pitchFamily="18" charset="0"/>
              </a:rPr>
              <a:t>6</a:t>
            </a:r>
            <a:r>
              <a:rPr lang="zh-CN" altLang="en-US" sz="2400" dirty="0" smtClean="0">
                <a:solidFill>
                  <a:prstClr val="black"/>
                </a:solidFill>
                <a:latin typeface="Times New Roman" panose="02020603050405020304" pitchFamily="18" charset="0"/>
                <a:cs typeface="Times New Roman" panose="02020603050405020304" pitchFamily="18" charset="0"/>
              </a:rPr>
              <a:t>个工人，那么</a:t>
            </a:r>
            <a:endParaRPr lang="zh-CN" altLang="en-US" sz="2400" dirty="0">
              <a:solidFill>
                <a:prstClr val="black"/>
              </a:solidFill>
              <a:latin typeface="Times New Roman" panose="02020603050405020304" pitchFamily="18" charset="0"/>
              <a:cs typeface="Times New Roman" panose="02020603050405020304" pitchFamily="18" charset="0"/>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2923049493"/>
              </p:ext>
            </p:extLst>
          </p:nvPr>
        </p:nvGraphicFramePr>
        <p:xfrm>
          <a:off x="1018107" y="6226263"/>
          <a:ext cx="6650237" cy="578927"/>
        </p:xfrm>
        <a:graphic>
          <a:graphicData uri="http://schemas.openxmlformats.org/presentationml/2006/ole">
            <mc:AlternateContent xmlns:mc="http://schemas.openxmlformats.org/markup-compatibility/2006">
              <mc:Choice xmlns:v="urn:schemas-microsoft-com:vml" Requires="v">
                <p:oleObj spid="_x0000_s14339" name="Equation" r:id="rId6" imgW="2920680" imgH="253800" progId="Equation.DSMT4">
                  <p:embed/>
                </p:oleObj>
              </mc:Choice>
              <mc:Fallback>
                <p:oleObj name="Equation" r:id="rId6" imgW="2920680" imgH="253800" progId="Equation.DSMT4">
                  <p:embed/>
                  <p:pic>
                    <p:nvPicPr>
                      <p:cNvPr id="0" name=""/>
                      <p:cNvPicPr>
                        <a:picLocks noChangeAspect="1" noChangeArrowheads="1"/>
                      </p:cNvPicPr>
                      <p:nvPr/>
                    </p:nvPicPr>
                    <p:blipFill>
                      <a:blip r:embed="rId7"/>
                      <a:srcRect/>
                      <a:stretch>
                        <a:fillRect/>
                      </a:stretch>
                    </p:blipFill>
                    <p:spPr bwMode="auto">
                      <a:xfrm>
                        <a:off x="1018107" y="6226263"/>
                        <a:ext cx="6650237" cy="57892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6129074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2</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当有</a:t>
            </a:r>
            <a:r>
              <a:rPr lang="en-US" altLang="zh-CN" dirty="0" smtClean="0">
                <a:latin typeface="Times New Roman" panose="02020603050405020304" pitchFamily="18" charset="0"/>
                <a:cs typeface="Times New Roman" panose="02020603050405020304" pitchFamily="18" charset="0"/>
              </a:rPr>
              <a:t>10</a:t>
            </a:r>
            <a:r>
              <a:rPr lang="zh-CN" altLang="en-US" dirty="0" smtClean="0">
                <a:latin typeface="Times New Roman" panose="02020603050405020304" pitchFamily="18" charset="0"/>
                <a:cs typeface="Times New Roman" panose="02020603050405020304" pitchFamily="18" charset="0"/>
              </a:rPr>
              <a:t>个工人时，</a:t>
            </a:r>
            <a:endParaRPr lang="en-US" altLang="zh-CN" dirty="0">
              <a:latin typeface="Times New Roman" panose="02020603050405020304" pitchFamily="18" charset="0"/>
              <a:cs typeface="Times New Roman" panose="02020603050405020304" pitchFamily="18" charset="0"/>
            </a:endParaRPr>
          </a:p>
          <a:p>
            <a:pPr>
              <a:lnSpc>
                <a:spcPct val="120000"/>
              </a:lnSpc>
            </a:pP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latin typeface="Times New Roman" panose="02020603050405020304" pitchFamily="18" charset="0"/>
                <a:cs typeface="Times New Roman" panose="02020603050405020304" pitchFamily="18" charset="0"/>
              </a:rPr>
              <a:t>需要注意的</a:t>
            </a:r>
            <a:r>
              <a:rPr lang="zh-CN" altLang="en-US" dirty="0" smtClean="0">
                <a:latin typeface="Times New Roman" panose="02020603050405020304" pitchFamily="18" charset="0"/>
                <a:cs typeface="Times New Roman" panose="02020603050405020304" pitchFamily="18" charset="0"/>
              </a:rPr>
              <a:t>是，如果把两个金矿的位置换一下，即第一个金矿有</a:t>
            </a:r>
            <a:r>
              <a:rPr lang="en-US" altLang="zh-CN" dirty="0" smtClean="0">
                <a:latin typeface="Times New Roman" panose="02020603050405020304" pitchFamily="18" charset="0"/>
                <a:cs typeface="Times New Roman" panose="02020603050405020304" pitchFamily="18" charset="0"/>
              </a:rPr>
              <a:t>400</a:t>
            </a:r>
            <a:r>
              <a:rPr lang="zh-CN" altLang="en-US" dirty="0" smtClean="0">
                <a:latin typeface="Times New Roman" panose="02020603050405020304" pitchFamily="18" charset="0"/>
                <a:cs typeface="Times New Roman" panose="02020603050405020304" pitchFamily="18" charset="0"/>
              </a:rPr>
              <a:t>黄金需要</a:t>
            </a:r>
            <a:r>
              <a:rPr lang="en-US" altLang="zh-CN" dirty="0" smtClean="0">
                <a:latin typeface="Times New Roman" panose="02020603050405020304" pitchFamily="18" charset="0"/>
                <a:cs typeface="Times New Roman" panose="02020603050405020304" pitchFamily="18" charset="0"/>
              </a:rPr>
              <a:t>5</a:t>
            </a:r>
            <a:r>
              <a:rPr lang="zh-CN" altLang="en-US" dirty="0" smtClean="0">
                <a:latin typeface="Times New Roman" panose="02020603050405020304" pitchFamily="18" charset="0"/>
                <a:cs typeface="Times New Roman" panose="02020603050405020304" pitchFamily="18" charset="0"/>
              </a:rPr>
              <a:t>个工人，第二个金矿有</a:t>
            </a:r>
            <a:r>
              <a:rPr lang="en-US" altLang="zh-CN" dirty="0" smtClean="0">
                <a:latin typeface="Times New Roman" panose="02020603050405020304" pitchFamily="18" charset="0"/>
                <a:cs typeface="Times New Roman" panose="02020603050405020304" pitchFamily="18" charset="0"/>
              </a:rPr>
              <a:t>500</a:t>
            </a:r>
            <a:r>
              <a:rPr lang="zh-CN" altLang="en-US" dirty="0">
                <a:latin typeface="Times New Roman" panose="02020603050405020304" pitchFamily="18" charset="0"/>
                <a:cs typeface="Times New Roman" panose="02020603050405020304" pitchFamily="18" charset="0"/>
              </a:rPr>
              <a:t>黄金需要</a:t>
            </a:r>
            <a:r>
              <a:rPr lang="en-US" altLang="zh-CN" dirty="0">
                <a:latin typeface="Times New Roman" panose="02020603050405020304" pitchFamily="18" charset="0"/>
                <a:cs typeface="Times New Roman" panose="02020603050405020304" pitchFamily="18" charset="0"/>
              </a:rPr>
              <a:t>5</a:t>
            </a:r>
            <a:r>
              <a:rPr lang="zh-CN" altLang="en-US" dirty="0">
                <a:latin typeface="Times New Roman" panose="02020603050405020304" pitchFamily="18" charset="0"/>
                <a:cs typeface="Times New Roman" panose="02020603050405020304" pitchFamily="18" charset="0"/>
              </a:rPr>
              <a:t>个</a:t>
            </a:r>
            <a:r>
              <a:rPr lang="zh-CN" altLang="en-US" dirty="0" smtClean="0">
                <a:latin typeface="Times New Roman" panose="02020603050405020304" pitchFamily="18" charset="0"/>
                <a:cs typeface="Times New Roman" panose="02020603050405020304" pitchFamily="18" charset="0"/>
              </a:rPr>
              <a:t>工人，那么上表中第一行需要改变，第二行不需要，因为</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204805992"/>
              </p:ext>
            </p:extLst>
          </p:nvPr>
        </p:nvGraphicFramePr>
        <p:xfrm>
          <a:off x="1130300" y="2564904"/>
          <a:ext cx="7054850" cy="579438"/>
        </p:xfrm>
        <a:graphic>
          <a:graphicData uri="http://schemas.openxmlformats.org/presentationml/2006/ole">
            <mc:AlternateContent xmlns:mc="http://schemas.openxmlformats.org/markup-compatibility/2006">
              <mc:Choice xmlns:v="urn:schemas-microsoft-com:vml" Requires="v">
                <p:oleObj spid="_x0000_s15362" name="Equation" r:id="rId3" imgW="3098520" imgH="253800" progId="Equation.DSMT4">
                  <p:embed/>
                </p:oleObj>
              </mc:Choice>
              <mc:Fallback>
                <p:oleObj name="Equation" r:id="rId3" imgW="3098520" imgH="253800" progId="Equation.DSMT4">
                  <p:embed/>
                  <p:pic>
                    <p:nvPicPr>
                      <p:cNvPr id="0" name=""/>
                      <p:cNvPicPr>
                        <a:picLocks noChangeAspect="1" noChangeArrowheads="1"/>
                      </p:cNvPicPr>
                      <p:nvPr/>
                    </p:nvPicPr>
                    <p:blipFill>
                      <a:blip r:embed="rId4"/>
                      <a:srcRect/>
                      <a:stretch>
                        <a:fillRect/>
                      </a:stretch>
                    </p:blipFill>
                    <p:spPr bwMode="auto">
                      <a:xfrm>
                        <a:off x="1130300" y="2564904"/>
                        <a:ext cx="70548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635565783"/>
              </p:ext>
            </p:extLst>
          </p:nvPr>
        </p:nvGraphicFramePr>
        <p:xfrm>
          <a:off x="827584" y="5013176"/>
          <a:ext cx="5677833" cy="1656184"/>
        </p:xfrm>
        <a:graphic>
          <a:graphicData uri="http://schemas.openxmlformats.org/presentationml/2006/ole">
            <mc:AlternateContent xmlns:mc="http://schemas.openxmlformats.org/markup-compatibility/2006">
              <mc:Choice xmlns:v="urn:schemas-microsoft-com:vml" Requires="v">
                <p:oleObj spid="_x0000_s15363" name="Equation" r:id="rId5" imgW="2539800" imgH="736560" progId="Equation.DSMT4">
                  <p:embed/>
                </p:oleObj>
              </mc:Choice>
              <mc:Fallback>
                <p:oleObj name="Equation" r:id="rId5" imgW="2539800" imgH="736560" progId="Equation.DSMT4">
                  <p:embed/>
                  <p:pic>
                    <p:nvPicPr>
                      <p:cNvPr id="0" name=""/>
                      <p:cNvPicPr>
                        <a:picLocks noChangeAspect="1" noChangeArrowheads="1"/>
                      </p:cNvPicPr>
                      <p:nvPr/>
                    </p:nvPicPr>
                    <p:blipFill>
                      <a:blip r:embed="rId6"/>
                      <a:srcRect/>
                      <a:stretch>
                        <a:fillRect/>
                      </a:stretch>
                    </p:blipFill>
                    <p:spPr bwMode="auto">
                      <a:xfrm>
                        <a:off x="827584" y="5013176"/>
                        <a:ext cx="5677833" cy="165618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87079659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2</a:t>
            </a:r>
            <a:endParaRPr lang="zh-CN" altLang="en-US" dirty="0"/>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cs typeface="Times New Roman" panose="02020603050405020304" pitchFamily="18" charset="0"/>
              </a:rPr>
              <a:t>第三行与前两行类似，第三座金矿为</a:t>
            </a:r>
            <a:r>
              <a:rPr lang="en-US" altLang="zh-CN" dirty="0" smtClean="0">
                <a:latin typeface="Times New Roman" panose="02020603050405020304" pitchFamily="18" charset="0"/>
                <a:cs typeface="Times New Roman" panose="02020603050405020304" pitchFamily="18" charset="0"/>
              </a:rPr>
              <a:t>200</a:t>
            </a:r>
            <a:r>
              <a:rPr lang="zh-CN" altLang="en-US" dirty="0" smtClean="0">
                <a:latin typeface="Times New Roman" panose="02020603050405020304" pitchFamily="18" charset="0"/>
                <a:cs typeface="Times New Roman" panose="02020603050405020304" pitchFamily="18" charset="0"/>
              </a:rPr>
              <a:t>黄金</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人</a:t>
            </a:r>
            <a:endParaRPr lang="en-US" altLang="zh-CN" dirty="0" smtClean="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smtClean="0">
                <a:latin typeface="Times New Roman" panose="02020603050405020304" pitchFamily="18" charset="0"/>
                <a:cs typeface="Times New Roman" panose="02020603050405020304" pitchFamily="18" charset="0"/>
              </a:rPr>
              <a:t>比如</a:t>
            </a:r>
            <a:endParaRPr lang="zh-CN" altLang="en-US" dirty="0">
              <a:latin typeface="Times New Roman" panose="02020603050405020304" pitchFamily="18" charset="0"/>
              <a:cs typeface="Times New Roman" panose="02020603050405020304" pitchFamily="18" charset="0"/>
            </a:endParaRP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7" y="2636691"/>
            <a:ext cx="8328186" cy="2088453"/>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3212413447"/>
              </p:ext>
            </p:extLst>
          </p:nvPr>
        </p:nvGraphicFramePr>
        <p:xfrm>
          <a:off x="1803400" y="5230813"/>
          <a:ext cx="5308600" cy="1627187"/>
        </p:xfrm>
        <a:graphic>
          <a:graphicData uri="http://schemas.openxmlformats.org/presentationml/2006/ole">
            <mc:AlternateContent xmlns:mc="http://schemas.openxmlformats.org/markup-compatibility/2006">
              <mc:Choice xmlns:v="urn:schemas-microsoft-com:vml" Requires="v">
                <p:oleObj spid="_x0000_s16386" name="Equation" r:id="rId4" imgW="2374560" imgH="723600" progId="Equation.DSMT4">
                  <p:embed/>
                </p:oleObj>
              </mc:Choice>
              <mc:Fallback>
                <p:oleObj name="Equation" r:id="rId4" imgW="2374560" imgH="723600" progId="Equation.DSMT4">
                  <p:embed/>
                  <p:pic>
                    <p:nvPicPr>
                      <p:cNvPr id="0" name=""/>
                      <p:cNvPicPr>
                        <a:picLocks noChangeAspect="1" noChangeArrowheads="1"/>
                      </p:cNvPicPr>
                      <p:nvPr/>
                    </p:nvPicPr>
                    <p:blipFill>
                      <a:blip r:embed="rId5"/>
                      <a:srcRect/>
                      <a:stretch>
                        <a:fillRect/>
                      </a:stretch>
                    </p:blipFill>
                    <p:spPr bwMode="auto">
                      <a:xfrm>
                        <a:off x="1803400" y="5230813"/>
                        <a:ext cx="5308600" cy="16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3249552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2</a:t>
            </a:r>
            <a:endParaRPr lang="zh-CN" altLang="en-US" dirty="0"/>
          </a:p>
        </p:txBody>
      </p:sp>
      <p:graphicFrame>
        <p:nvGraphicFramePr>
          <p:cNvPr id="4" name="内容占位符 3"/>
          <p:cNvGraphicFramePr>
            <a:graphicFrameLocks noGrp="1" noChangeAspect="1"/>
          </p:cNvGraphicFramePr>
          <p:nvPr>
            <p:ph idx="1"/>
            <p:extLst>
              <p:ext uri="{D42A27DB-BD31-4B8C-83A1-F6EECF244321}">
                <p14:modId xmlns:p14="http://schemas.microsoft.com/office/powerpoint/2010/main" val="2965452032"/>
              </p:ext>
            </p:extLst>
          </p:nvPr>
        </p:nvGraphicFramePr>
        <p:xfrm>
          <a:off x="539552" y="2420888"/>
          <a:ext cx="6492875" cy="1690688"/>
        </p:xfrm>
        <a:graphic>
          <a:graphicData uri="http://schemas.openxmlformats.org/presentationml/2006/ole">
            <mc:AlternateContent xmlns:mc="http://schemas.openxmlformats.org/markup-compatibility/2006">
              <mc:Choice xmlns:v="urn:schemas-microsoft-com:vml" Requires="v">
                <p:oleObj spid="_x0000_s17410" name="Equation" r:id="rId3" imgW="2781000" imgH="723600" progId="Equation.DSMT4">
                  <p:embed/>
                </p:oleObj>
              </mc:Choice>
              <mc:Fallback>
                <p:oleObj name="Equation" r:id="rId3" imgW="2781000" imgH="723600" progId="Equation.DSMT4">
                  <p:embed/>
                  <p:pic>
                    <p:nvPicPr>
                      <p:cNvPr id="0" name=""/>
                      <p:cNvPicPr>
                        <a:picLocks noChangeAspect="1" noChangeArrowheads="1"/>
                      </p:cNvPicPr>
                      <p:nvPr/>
                    </p:nvPicPr>
                    <p:blipFill>
                      <a:blip r:embed="rId4"/>
                      <a:srcRect/>
                      <a:stretch>
                        <a:fillRect/>
                      </a:stretch>
                    </p:blipFill>
                    <p:spPr bwMode="auto">
                      <a:xfrm>
                        <a:off x="539552" y="2420888"/>
                        <a:ext cx="6492875" cy="1690688"/>
                      </a:xfrm>
                      <a:prstGeom prst="rect">
                        <a:avLst/>
                      </a:prstGeom>
                      <a:noFill/>
                      <a:ln>
                        <a:noFill/>
                      </a:ln>
                    </p:spPr>
                  </p:pic>
                </p:oleObj>
              </mc:Fallback>
            </mc:AlternateContent>
          </a:graphicData>
        </a:graphic>
      </p:graphicFrame>
      <p:sp>
        <p:nvSpPr>
          <p:cNvPr id="5" name="TextBox 4"/>
          <p:cNvSpPr txBox="1"/>
          <p:nvPr/>
        </p:nvSpPr>
        <p:spPr>
          <a:xfrm>
            <a:off x="539553" y="4561227"/>
            <a:ext cx="8604448" cy="1938992"/>
          </a:xfrm>
          <a:prstGeom prst="rect">
            <a:avLst/>
          </a:prstGeom>
          <a:noFill/>
        </p:spPr>
        <p:txBody>
          <a:bodyPr wrap="square" rtlCol="0">
            <a:spAutoFit/>
          </a:bodyPr>
          <a:lstStyle/>
          <a:p>
            <a:r>
              <a:rPr lang="zh-CN" altLang="en-US" sz="2400" dirty="0" smtClean="0">
                <a:solidFill>
                  <a:prstClr val="black"/>
                </a:solidFill>
                <a:latin typeface="Times New Roman" panose="02020603050405020304" pitchFamily="18" charset="0"/>
                <a:cs typeface="Times New Roman" panose="02020603050405020304" pitchFamily="18" charset="0"/>
              </a:rPr>
              <a:t>上面式子中，</a:t>
            </a:r>
            <a:r>
              <a:rPr lang="en-US" altLang="zh-CN" sz="2400" dirty="0" smtClean="0">
                <a:solidFill>
                  <a:prstClr val="black"/>
                </a:solidFill>
                <a:latin typeface="Times New Roman" panose="02020603050405020304" pitchFamily="18" charset="0"/>
                <a:cs typeface="Times New Roman" panose="02020603050405020304" pitchFamily="18" charset="0"/>
              </a:rPr>
              <a:t>F(2,10)</a:t>
            </a:r>
            <a:r>
              <a:rPr lang="zh-CN" altLang="en-US" sz="2400" dirty="0" smtClean="0">
                <a:solidFill>
                  <a:prstClr val="black"/>
                </a:solidFill>
                <a:latin typeface="Times New Roman" panose="02020603050405020304" pitchFamily="18" charset="0"/>
                <a:cs typeface="Times New Roman" panose="02020603050405020304" pitchFamily="18" charset="0"/>
              </a:rPr>
              <a:t>表示第三座金矿没有挖，只有前两座金矿和</a:t>
            </a:r>
            <a:r>
              <a:rPr lang="en-US" altLang="zh-CN" sz="2400" dirty="0" smtClean="0">
                <a:solidFill>
                  <a:prstClr val="black"/>
                </a:solidFill>
                <a:latin typeface="Times New Roman" panose="02020603050405020304" pitchFamily="18" charset="0"/>
                <a:cs typeface="Times New Roman" panose="02020603050405020304" pitchFamily="18" charset="0"/>
              </a:rPr>
              <a:t>10</a:t>
            </a:r>
            <a:r>
              <a:rPr lang="zh-CN" altLang="en-US" sz="2400" dirty="0" smtClean="0">
                <a:solidFill>
                  <a:prstClr val="black"/>
                </a:solidFill>
                <a:latin typeface="Times New Roman" panose="02020603050405020304" pitchFamily="18" charset="0"/>
                <a:cs typeface="Times New Roman" panose="02020603050405020304" pitchFamily="18" charset="0"/>
              </a:rPr>
              <a:t>个工人，那么</a:t>
            </a:r>
            <a:r>
              <a:rPr lang="en-US" altLang="zh-CN" sz="2400" dirty="0" smtClean="0">
                <a:solidFill>
                  <a:prstClr val="black"/>
                </a:solidFill>
                <a:latin typeface="Times New Roman" panose="02020603050405020304" pitchFamily="18" charset="0"/>
                <a:cs typeface="Times New Roman" panose="02020603050405020304" pitchFamily="18" charset="0"/>
              </a:rPr>
              <a:t>F(2,10)</a:t>
            </a:r>
            <a:r>
              <a:rPr lang="zh-CN" altLang="en-US" sz="2400" dirty="0" smtClean="0">
                <a:solidFill>
                  <a:prstClr val="black"/>
                </a:solidFill>
                <a:latin typeface="Times New Roman" panose="02020603050405020304" pitchFamily="18" charset="0"/>
                <a:cs typeface="Times New Roman" panose="02020603050405020304" pitchFamily="18" charset="0"/>
              </a:rPr>
              <a:t>就可以直接从表中第二行得到，同样的，</a:t>
            </a:r>
            <a:r>
              <a:rPr lang="en-US" altLang="zh-CN" sz="2400" dirty="0" smtClean="0">
                <a:solidFill>
                  <a:prstClr val="black"/>
                </a:solidFill>
                <a:latin typeface="Times New Roman" panose="02020603050405020304" pitchFamily="18" charset="0"/>
                <a:cs typeface="Times New Roman" panose="02020603050405020304" pitchFamily="18" charset="0"/>
              </a:rPr>
              <a:t>F(2,7)</a:t>
            </a:r>
            <a:r>
              <a:rPr lang="zh-CN" altLang="en-US" sz="2400" dirty="0" smtClean="0">
                <a:solidFill>
                  <a:prstClr val="black"/>
                </a:solidFill>
                <a:latin typeface="Times New Roman" panose="02020603050405020304" pitchFamily="18" charset="0"/>
                <a:cs typeface="Times New Roman" panose="02020603050405020304" pitchFamily="18" charset="0"/>
              </a:rPr>
              <a:t>表示第三座金矿被挖了，还剩</a:t>
            </a:r>
            <a:r>
              <a:rPr lang="en-US" altLang="zh-CN" sz="2400" dirty="0" smtClean="0">
                <a:solidFill>
                  <a:prstClr val="black"/>
                </a:solidFill>
                <a:latin typeface="Times New Roman" panose="02020603050405020304" pitchFamily="18" charset="0"/>
                <a:cs typeface="Times New Roman" panose="02020603050405020304" pitchFamily="18" charset="0"/>
              </a:rPr>
              <a:t>7</a:t>
            </a:r>
            <a:r>
              <a:rPr lang="zh-CN" altLang="en-US" sz="2400" dirty="0" smtClean="0">
                <a:solidFill>
                  <a:prstClr val="black"/>
                </a:solidFill>
                <a:latin typeface="Times New Roman" panose="02020603050405020304" pitchFamily="18" charset="0"/>
                <a:cs typeface="Times New Roman" panose="02020603050405020304" pitchFamily="18" charset="0"/>
              </a:rPr>
              <a:t>个工人，那么</a:t>
            </a:r>
            <a:r>
              <a:rPr lang="en-US" altLang="zh-CN" sz="2400" dirty="0" smtClean="0">
                <a:solidFill>
                  <a:prstClr val="black"/>
                </a:solidFill>
                <a:latin typeface="Times New Roman" panose="02020603050405020304" pitchFamily="18" charset="0"/>
                <a:cs typeface="Times New Roman" panose="02020603050405020304" pitchFamily="18" charset="0"/>
              </a:rPr>
              <a:t>F(2,7)</a:t>
            </a:r>
            <a:r>
              <a:rPr lang="zh-CN" altLang="en-US" sz="2400" dirty="0" smtClean="0">
                <a:solidFill>
                  <a:prstClr val="black"/>
                </a:solidFill>
                <a:latin typeface="Times New Roman" panose="02020603050405020304" pitchFamily="18" charset="0"/>
                <a:cs typeface="Times New Roman" panose="02020603050405020304" pitchFamily="18" charset="0"/>
              </a:rPr>
              <a:t>表示的就是</a:t>
            </a:r>
            <a:r>
              <a:rPr lang="en-US" altLang="zh-CN" sz="2400" dirty="0" smtClean="0">
                <a:solidFill>
                  <a:prstClr val="black"/>
                </a:solidFill>
                <a:latin typeface="Times New Roman" panose="02020603050405020304" pitchFamily="18" charset="0"/>
                <a:cs typeface="Times New Roman" panose="02020603050405020304" pitchFamily="18" charset="0"/>
              </a:rPr>
              <a:t>7</a:t>
            </a:r>
            <a:r>
              <a:rPr lang="zh-CN" altLang="en-US" sz="2400" dirty="0" smtClean="0">
                <a:solidFill>
                  <a:prstClr val="black"/>
                </a:solidFill>
                <a:latin typeface="Times New Roman" panose="02020603050405020304" pitchFamily="18" charset="0"/>
                <a:cs typeface="Times New Roman" panose="02020603050405020304" pitchFamily="18" charset="0"/>
              </a:rPr>
              <a:t>个工人挖前两座金矿最多可以得到多少黄金，也可以从表中第二行得到，然后加上第三座金矿的黄金数量</a:t>
            </a:r>
            <a:r>
              <a:rPr lang="en-US" altLang="zh-CN" sz="2400" dirty="0" smtClean="0">
                <a:solidFill>
                  <a:prstClr val="black"/>
                </a:solidFill>
                <a:latin typeface="Times New Roman" panose="02020603050405020304" pitchFamily="18" charset="0"/>
                <a:cs typeface="Times New Roman" panose="02020603050405020304" pitchFamily="18" charset="0"/>
              </a:rPr>
              <a:t>200</a:t>
            </a:r>
            <a:r>
              <a:rPr lang="zh-CN" altLang="en-US" sz="2400" dirty="0" smtClean="0">
                <a:solidFill>
                  <a:prstClr val="black"/>
                </a:solidFill>
                <a:latin typeface="Times New Roman" panose="02020603050405020304" pitchFamily="18" charset="0"/>
                <a:cs typeface="Times New Roman" panose="02020603050405020304" pitchFamily="18" charset="0"/>
              </a:rPr>
              <a:t>即可。</a:t>
            </a:r>
            <a:endParaRPr lang="zh-CN" altLang="en-US" sz="24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217635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2</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6" y="2186975"/>
            <a:ext cx="8097463" cy="4122345"/>
          </a:xfrm>
        </p:spPr>
      </p:pic>
    </p:spTree>
    <p:extLst>
      <p:ext uri="{BB962C8B-B14F-4D97-AF65-F5344CB8AC3E}">
        <p14:creationId xmlns:p14="http://schemas.microsoft.com/office/powerpoint/2010/main" val="367175517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2</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实现时，只需要按照上面的推导过程从左至右，从上至下一行一行的来进行就可以了，而且只需要存储表中的一行数据，即当前计算行的前一行就可以了。</a:t>
            </a:r>
            <a:endParaRPr lang="en-US" altLang="zh-CN" dirty="0" smtClean="0"/>
          </a:p>
          <a:p>
            <a:pPr>
              <a:lnSpc>
                <a:spcPct val="120000"/>
              </a:lnSpc>
            </a:pPr>
            <a:r>
              <a:rPr lang="zh-CN" altLang="en-US" dirty="0"/>
              <a:t>时间复杂</a:t>
            </a:r>
            <a:r>
              <a:rPr lang="zh-CN" altLang="en-US" dirty="0" smtClean="0"/>
              <a:t>度为</a:t>
            </a:r>
            <a:r>
              <a:rPr lang="en-US" altLang="zh-CN" dirty="0" smtClean="0"/>
              <a:t>O(N×W)</a:t>
            </a:r>
            <a:r>
              <a:rPr lang="zh-CN" altLang="en-US" dirty="0" smtClean="0"/>
              <a:t>，</a:t>
            </a:r>
            <a:r>
              <a:rPr lang="zh-CN" altLang="en-US" dirty="0"/>
              <a:t>空间复杂</a:t>
            </a:r>
            <a:r>
              <a:rPr lang="zh-CN" altLang="en-US" dirty="0" smtClean="0"/>
              <a:t>度为</a:t>
            </a:r>
            <a:r>
              <a:rPr lang="en-US" altLang="zh-CN" dirty="0" smtClean="0"/>
              <a:t>O(W)</a:t>
            </a:r>
            <a:r>
              <a:rPr lang="zh-CN" altLang="en-US" dirty="0" smtClean="0"/>
              <a:t>。</a:t>
            </a:r>
            <a:endParaRPr lang="zh-CN" altLang="en-US" dirty="0"/>
          </a:p>
        </p:txBody>
      </p:sp>
    </p:spTree>
    <p:extLst>
      <p:ext uri="{BB962C8B-B14F-4D97-AF65-F5344CB8AC3E}">
        <p14:creationId xmlns:p14="http://schemas.microsoft.com/office/powerpoint/2010/main" val="172078202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2</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如果金矿数量比较少，比如</a:t>
            </a:r>
            <a:r>
              <a:rPr lang="en-US" altLang="zh-CN" dirty="0" smtClean="0">
                <a:latin typeface="Times New Roman" panose="02020603050405020304" pitchFamily="18" charset="0"/>
                <a:cs typeface="Times New Roman" panose="02020603050405020304" pitchFamily="18" charset="0"/>
              </a:rPr>
              <a:t>5</a:t>
            </a:r>
            <a:r>
              <a:rPr lang="zh-CN" altLang="en-US" dirty="0" smtClean="0">
                <a:latin typeface="Times New Roman" panose="02020603050405020304" pitchFamily="18" charset="0"/>
                <a:cs typeface="Times New Roman" panose="02020603050405020304" pitchFamily="18" charset="0"/>
              </a:rPr>
              <a:t>座，但工人数量比较多，比如</a:t>
            </a:r>
            <a:r>
              <a:rPr lang="en-US" altLang="zh-CN" dirty="0" smtClean="0">
                <a:latin typeface="Times New Roman" panose="02020603050405020304" pitchFamily="18" charset="0"/>
                <a:cs typeface="Times New Roman" panose="02020603050405020304" pitchFamily="18" charset="0"/>
              </a:rPr>
              <a:t>1000</a:t>
            </a:r>
            <a:r>
              <a:rPr lang="zh-CN" altLang="en-US" dirty="0" smtClean="0">
                <a:latin typeface="Times New Roman" panose="02020603050405020304" pitchFamily="18" charset="0"/>
                <a:cs typeface="Times New Roman" panose="02020603050405020304" pitchFamily="18" charset="0"/>
              </a:rPr>
              <a:t>人，每个金矿需要的工人也比较多，用递归效率比动态规划要高。</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121375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3 </a:t>
            </a:r>
            <a:r>
              <a:rPr lang="zh-CN" altLang="en-US" dirty="0" smtClean="0"/>
              <a:t>背包问题</a:t>
            </a:r>
            <a:endParaRPr lang="zh-CN" altLang="en-US" dirty="0"/>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cs typeface="Times New Roman" panose="02020603050405020304" pitchFamily="18" charset="0"/>
              </a:rPr>
              <a:t>假设你有一个背包，背包中最多可以装入</a:t>
            </a:r>
            <a:r>
              <a:rPr lang="en-US" altLang="zh-CN" dirty="0" smtClean="0">
                <a:latin typeface="Times New Roman" panose="02020603050405020304" pitchFamily="18" charset="0"/>
                <a:cs typeface="Times New Roman" panose="02020603050405020304" pitchFamily="18" charset="0"/>
              </a:rPr>
              <a:t>4</a:t>
            </a:r>
            <a:r>
              <a:rPr lang="zh-CN" altLang="en-US" dirty="0" smtClean="0">
                <a:latin typeface="Times New Roman" panose="02020603050405020304" pitchFamily="18" charset="0"/>
                <a:cs typeface="Times New Roman" panose="02020603050405020304" pitchFamily="18" charset="0"/>
              </a:rPr>
              <a:t>磅的物品，有三个物品可装，用动态规划的方法找到最佳组合。</a:t>
            </a:r>
            <a:endParaRPr lang="zh-CN" altLang="en-US" dirty="0">
              <a:latin typeface="Times New Roman" panose="02020603050405020304" pitchFamily="18" charset="0"/>
              <a:cs typeface="Times New Roman" panose="02020603050405020304" pitchFamily="18" charset="0"/>
            </a:endParaRP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395" y="3428999"/>
            <a:ext cx="6468378" cy="2229161"/>
          </a:xfrm>
          <a:prstGeom prst="rect">
            <a:avLst/>
          </a:prstGeom>
        </p:spPr>
      </p:pic>
    </p:spTree>
    <p:extLst>
      <p:ext uri="{BB962C8B-B14F-4D97-AF65-F5344CB8AC3E}">
        <p14:creationId xmlns:p14="http://schemas.microsoft.com/office/powerpoint/2010/main" val="146321178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3</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3628423541"/>
              </p:ext>
            </p:extLst>
          </p:nvPr>
        </p:nvGraphicFramePr>
        <p:xfrm>
          <a:off x="1115616" y="2151188"/>
          <a:ext cx="7283150" cy="3438052"/>
        </p:xfrm>
        <a:graphic>
          <a:graphicData uri="http://schemas.openxmlformats.org/drawingml/2006/table">
            <a:tbl>
              <a:tblPr firstRow="1" bandRow="1">
                <a:tableStyleId>{5C22544A-7EE6-4342-B048-85BDC9FD1C3A}</a:tableStyleId>
              </a:tblPr>
              <a:tblGrid>
                <a:gridCol w="1456630"/>
                <a:gridCol w="1456630"/>
                <a:gridCol w="1456630"/>
                <a:gridCol w="1456630"/>
                <a:gridCol w="1456630"/>
              </a:tblGrid>
              <a:tr h="859513">
                <a:tc>
                  <a:txBody>
                    <a:bodyPr/>
                    <a:lstStyle/>
                    <a:p>
                      <a:pPr algn="ct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2400" dirty="0" smtClean="0">
                          <a:latin typeface="Times New Roman" panose="02020603050405020304" pitchFamily="18" charset="0"/>
                          <a:cs typeface="Times New Roman" panose="02020603050405020304" pitchFamily="18" charset="0"/>
                        </a:rPr>
                        <a:t>容量</a:t>
                      </a:r>
                      <a:r>
                        <a:rPr lang="en-US" altLang="zh-CN" sz="2400" dirty="0" smtClean="0">
                          <a:latin typeface="Times New Roman" panose="02020603050405020304" pitchFamily="18" charset="0"/>
                          <a:cs typeface="Times New Roman" panose="02020603050405020304" pitchFamily="18" charset="0"/>
                        </a:rPr>
                        <a:t>1</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2</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3</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4</a:t>
                      </a:r>
                      <a:endParaRPr lang="zh-CN" altLang="en-US" sz="2400" dirty="0">
                        <a:latin typeface="Times New Roman" panose="02020603050405020304" pitchFamily="18" charset="0"/>
                        <a:cs typeface="Times New Roman" panose="02020603050405020304" pitchFamily="18" charset="0"/>
                      </a:endParaRPr>
                    </a:p>
                  </a:txBody>
                  <a:tcPr anchor="ctr"/>
                </a:tc>
              </a:tr>
              <a:tr h="859513">
                <a:tc>
                  <a:txBody>
                    <a:bodyPr/>
                    <a:lstStyle/>
                    <a:p>
                      <a:pPr algn="ctr"/>
                      <a:r>
                        <a:rPr lang="zh-CN" altLang="en-US" sz="2400" dirty="0" smtClean="0">
                          <a:latin typeface="Times New Roman" panose="02020603050405020304" pitchFamily="18" charset="0"/>
                          <a:cs typeface="Times New Roman" panose="02020603050405020304" pitchFamily="18" charset="0"/>
                        </a:rPr>
                        <a:t>吉他</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1500</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1500</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1500</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1500(</a:t>
                      </a:r>
                      <a:r>
                        <a:rPr lang="zh-CN" altLang="en-US" sz="2400" dirty="0" smtClean="0">
                          <a:latin typeface="Times New Roman" panose="02020603050405020304" pitchFamily="18" charset="0"/>
                          <a:cs typeface="Times New Roman" panose="02020603050405020304" pitchFamily="18" charset="0"/>
                        </a:rPr>
                        <a:t>吉</a:t>
                      </a:r>
                      <a:r>
                        <a:rPr lang="en-US" altLang="zh-CN" sz="2400" dirty="0" smtClean="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txBody>
                  <a:tcPr anchor="ctr"/>
                </a:tc>
              </a:tr>
              <a:tr h="859513">
                <a:tc>
                  <a:txBody>
                    <a:bodyPr/>
                    <a:lstStyle/>
                    <a:p>
                      <a:pPr algn="ctr"/>
                      <a:r>
                        <a:rPr lang="zh-CN" altLang="en-US" sz="2400" dirty="0" smtClean="0">
                          <a:latin typeface="Times New Roman" panose="02020603050405020304" pitchFamily="18" charset="0"/>
                          <a:cs typeface="Times New Roman" panose="02020603050405020304" pitchFamily="18" charset="0"/>
                        </a:rPr>
                        <a:t>音响</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1500</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1500</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1500</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3000(</a:t>
                      </a:r>
                      <a:r>
                        <a:rPr lang="zh-CN" altLang="en-US" sz="2400" dirty="0" smtClean="0">
                          <a:latin typeface="Times New Roman" panose="02020603050405020304" pitchFamily="18" charset="0"/>
                          <a:cs typeface="Times New Roman" panose="02020603050405020304" pitchFamily="18" charset="0"/>
                        </a:rPr>
                        <a:t>音</a:t>
                      </a:r>
                      <a:r>
                        <a:rPr lang="en-US" altLang="zh-CN" sz="2400" dirty="0" smtClean="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txBody>
                  <a:tcPr anchor="ctr"/>
                </a:tc>
              </a:tr>
              <a:tr h="859513">
                <a:tc>
                  <a:txBody>
                    <a:bodyPr/>
                    <a:lstStyle/>
                    <a:p>
                      <a:pPr algn="ctr"/>
                      <a:r>
                        <a:rPr lang="zh-CN" altLang="en-US" sz="2400" dirty="0" smtClean="0">
                          <a:latin typeface="Times New Roman" panose="02020603050405020304" pitchFamily="18" charset="0"/>
                          <a:cs typeface="Times New Roman" panose="02020603050405020304" pitchFamily="18" charset="0"/>
                        </a:rPr>
                        <a:t>笔记本电脑</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1500</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1500</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2000(</a:t>
                      </a:r>
                      <a:r>
                        <a:rPr lang="zh-CN" altLang="en-US" sz="2400" dirty="0" smtClean="0">
                          <a:latin typeface="Times New Roman" panose="02020603050405020304" pitchFamily="18" charset="0"/>
                          <a:cs typeface="Times New Roman" panose="02020603050405020304" pitchFamily="18" charset="0"/>
                        </a:rPr>
                        <a:t>脑</a:t>
                      </a:r>
                      <a:r>
                        <a:rPr lang="en-US" altLang="zh-CN" sz="2400" dirty="0" smtClean="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3500(</a:t>
                      </a:r>
                      <a:r>
                        <a:rPr lang="zh-CN" altLang="en-US" sz="2400" dirty="0" smtClean="0">
                          <a:latin typeface="Times New Roman" panose="02020603050405020304" pitchFamily="18" charset="0"/>
                          <a:cs typeface="Times New Roman" panose="02020603050405020304" pitchFamily="18" charset="0"/>
                        </a:rPr>
                        <a:t>吉</a:t>
                      </a:r>
                      <a:r>
                        <a:rPr lang="en-US" altLang="zh-CN" sz="2400" dirty="0" smtClean="0">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脑</a:t>
                      </a:r>
                      <a:r>
                        <a:rPr lang="en-US" altLang="zh-CN" sz="2400" dirty="0" smtClean="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txBody>
                  <a:tcPr anchor="ctr"/>
                </a:tc>
              </a:tr>
            </a:tbl>
          </a:graphicData>
        </a:graphic>
      </p:graphicFrame>
    </p:spTree>
    <p:extLst>
      <p:ext uri="{BB962C8B-B14F-4D97-AF65-F5344CB8AC3E}">
        <p14:creationId xmlns:p14="http://schemas.microsoft.com/office/powerpoint/2010/main" val="318415522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4</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假设有一栋</a:t>
            </a:r>
            <a:r>
              <a:rPr lang="en-US" altLang="zh-CN" dirty="0" smtClean="0">
                <a:latin typeface="Times New Roman" panose="02020603050405020304" pitchFamily="18" charset="0"/>
                <a:cs typeface="Times New Roman" panose="02020603050405020304" pitchFamily="18" charset="0"/>
              </a:rPr>
              <a:t>100</a:t>
            </a:r>
            <a:r>
              <a:rPr lang="zh-CN" altLang="en-US" dirty="0" smtClean="0">
                <a:latin typeface="Times New Roman" panose="02020603050405020304" pitchFamily="18" charset="0"/>
                <a:cs typeface="Times New Roman" panose="02020603050405020304" pitchFamily="18" charset="0"/>
              </a:rPr>
              <a:t>层的大楼，现在我们手里有两个一模一样的玻璃球，这栋大楼有一个临界层，从这一层以及更高的层把玻璃球扔下去，球会碎，但在这一层下面的楼层扔，则不会碎。球碎了就不能再扔了。要求设计一种方法找到临界层，这种方法在最坏的情况下比其它方法最坏的情况下需要扔的次数少。</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6153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自然语言处理应用</a:t>
            </a:r>
            <a:endParaRPr lang="zh-CN" altLang="en-US" dirty="0"/>
          </a:p>
        </p:txBody>
      </p:sp>
      <p:sp>
        <p:nvSpPr>
          <p:cNvPr id="3" name="内容占位符 2"/>
          <p:cNvSpPr>
            <a:spLocks noGrp="1"/>
          </p:cNvSpPr>
          <p:nvPr>
            <p:ph idx="1"/>
          </p:nvPr>
        </p:nvSpPr>
        <p:spPr/>
        <p:txBody>
          <a:bodyPr/>
          <a:lstStyle/>
          <a:p>
            <a:r>
              <a:rPr lang="zh-CN" altLang="en-US" dirty="0" smtClean="0"/>
              <a:t>情感分析：判断用户的评论是积极的还是消极的。</a:t>
            </a:r>
            <a:endParaRPr lang="en-US" altLang="zh-CN" dirty="0" smtClean="0"/>
          </a:p>
          <a:p>
            <a:r>
              <a:rPr lang="zh-CN" altLang="en-US" dirty="0"/>
              <a:t>文摘</a:t>
            </a:r>
            <a:r>
              <a:rPr lang="zh-CN" altLang="en-US" dirty="0" smtClean="0"/>
              <a:t>生成</a:t>
            </a:r>
            <a:endParaRPr lang="en-US" altLang="zh-CN" dirty="0" smtClean="0"/>
          </a:p>
          <a:p>
            <a:r>
              <a:rPr lang="zh-CN" altLang="en-US" dirty="0" smtClean="0"/>
              <a:t>文本分类</a:t>
            </a:r>
            <a:endParaRPr lang="en-US" altLang="zh-CN" dirty="0" smtClean="0"/>
          </a:p>
          <a:p>
            <a:r>
              <a:rPr lang="zh-CN" altLang="en-US" dirty="0"/>
              <a:t>知识</a:t>
            </a:r>
            <a:r>
              <a:rPr lang="zh-CN" altLang="en-US" dirty="0" smtClean="0"/>
              <a:t>图谱：知识点相互连接而成的语义网络</a:t>
            </a:r>
            <a:endParaRPr lang="en-US" altLang="zh-CN" dirty="0" smtClean="0"/>
          </a:p>
          <a:p>
            <a:r>
              <a:rPr lang="zh-CN" altLang="en-US" dirty="0" smtClean="0"/>
              <a:t>机器翻译</a:t>
            </a:r>
            <a:endParaRPr lang="en-US" altLang="zh-CN" dirty="0" smtClean="0"/>
          </a:p>
          <a:p>
            <a:r>
              <a:rPr lang="zh-CN" altLang="en-US" dirty="0"/>
              <a:t>智能</a:t>
            </a:r>
            <a:r>
              <a:rPr lang="zh-CN" altLang="en-US" dirty="0" smtClean="0"/>
              <a:t>问答</a:t>
            </a:r>
            <a:endParaRPr lang="en-US" altLang="zh-CN" dirty="0" smtClean="0"/>
          </a:p>
          <a:p>
            <a:r>
              <a:rPr lang="zh-CN" altLang="en-US" dirty="0"/>
              <a:t>舆论分析</a:t>
            </a:r>
          </a:p>
        </p:txBody>
      </p:sp>
    </p:spTree>
    <p:extLst>
      <p:ext uri="{BB962C8B-B14F-4D97-AF65-F5344CB8AC3E}">
        <p14:creationId xmlns:p14="http://schemas.microsoft.com/office/powerpoint/2010/main" val="315656708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4</a:t>
            </a:r>
            <a:endParaRPr lang="zh-CN" altLang="en-US" dirty="0"/>
          </a:p>
        </p:txBody>
      </p:sp>
      <p:sp>
        <p:nvSpPr>
          <p:cNvPr id="3" name="内容占位符 2"/>
          <p:cNvSpPr>
            <a:spLocks noGrp="1"/>
          </p:cNvSpPr>
          <p:nvPr>
            <p:ph idx="1"/>
          </p:nvPr>
        </p:nvSpPr>
        <p:spPr>
          <a:xfrm>
            <a:off x="457200" y="1935480"/>
            <a:ext cx="8229600" cy="4805888"/>
          </a:xfrm>
        </p:spPr>
        <p:txBody>
          <a:bodyPr>
            <a:normAutofit/>
          </a:bodyPr>
          <a:lstStyle/>
          <a:p>
            <a:pPr>
              <a:lnSpc>
                <a:spcPct val="120000"/>
              </a:lnSpc>
            </a:pPr>
            <a:r>
              <a:rPr lang="zh-CN" altLang="en-US" dirty="0" smtClean="0">
                <a:latin typeface="Times New Roman" panose="02020603050405020304" pitchFamily="18" charset="0"/>
                <a:cs typeface="Times New Roman" panose="02020603050405020304" pitchFamily="18" charset="0"/>
              </a:rPr>
              <a:t>首先，本题考虑的是最坏情况下的次数，所以比如第一次选</a:t>
            </a:r>
            <a:r>
              <a:rPr lang="en-US" altLang="zh-CN" dirty="0" smtClean="0">
                <a:latin typeface="Times New Roman" panose="02020603050405020304" pitchFamily="18" charset="0"/>
                <a:cs typeface="Times New Roman" panose="02020603050405020304" pitchFamily="18" charset="0"/>
              </a:rPr>
              <a:t>50</a:t>
            </a:r>
            <a:r>
              <a:rPr lang="zh-CN" altLang="en-US" dirty="0" smtClean="0">
                <a:latin typeface="Times New Roman" panose="02020603050405020304" pitchFamily="18" charset="0"/>
                <a:cs typeface="Times New Roman" panose="02020603050405020304" pitchFamily="18" charset="0"/>
              </a:rPr>
              <a:t>层，球碎了，第二次选</a:t>
            </a:r>
            <a:r>
              <a:rPr lang="en-US" altLang="zh-CN" dirty="0" smtClean="0">
                <a:latin typeface="Times New Roman" panose="02020603050405020304" pitchFamily="18" charset="0"/>
                <a:cs typeface="Times New Roman" panose="02020603050405020304" pitchFamily="18" charset="0"/>
              </a:rPr>
              <a:t>49</a:t>
            </a:r>
            <a:r>
              <a:rPr lang="zh-CN" altLang="en-US" dirty="0" smtClean="0">
                <a:latin typeface="Times New Roman" panose="02020603050405020304" pitchFamily="18" charset="0"/>
                <a:cs typeface="Times New Roman" panose="02020603050405020304" pitchFamily="18" charset="0"/>
              </a:rPr>
              <a:t>层，球没碎，临界层是</a:t>
            </a:r>
            <a:r>
              <a:rPr lang="en-US" altLang="zh-CN" dirty="0" smtClean="0">
                <a:latin typeface="Times New Roman" panose="02020603050405020304" pitchFamily="18" charset="0"/>
                <a:cs typeface="Times New Roman" panose="02020603050405020304" pitchFamily="18" charset="0"/>
              </a:rPr>
              <a:t>50</a:t>
            </a:r>
            <a:r>
              <a:rPr lang="zh-CN" altLang="en-US" dirty="0" smtClean="0">
                <a:latin typeface="Times New Roman" panose="02020603050405020304" pitchFamily="18" charset="0"/>
                <a:cs typeface="Times New Roman" panose="02020603050405020304" pitchFamily="18" charset="0"/>
              </a:rPr>
              <a:t>，这种凭运气的方法不能考虑。</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latin typeface="Times New Roman" panose="02020603050405020304" pitchFamily="18" charset="0"/>
                <a:cs typeface="Times New Roman" panose="02020603050405020304" pitchFamily="18" charset="0"/>
              </a:rPr>
              <a:t>只有两颗</a:t>
            </a:r>
            <a:r>
              <a:rPr lang="zh-CN" altLang="en-US" dirty="0" smtClean="0">
                <a:latin typeface="Times New Roman" panose="02020603050405020304" pitchFamily="18" charset="0"/>
                <a:cs typeface="Times New Roman" panose="02020603050405020304" pitchFamily="18" charset="0"/>
              </a:rPr>
              <a:t>玻璃球，所以不能采用二分法。</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保证两颗球一定能找到临界层的方法是首先选择一个楼层作为开始，比如</a:t>
            </a:r>
            <a:r>
              <a:rPr lang="en-US" altLang="zh-CN" dirty="0" smtClean="0">
                <a:latin typeface="Times New Roman" panose="02020603050405020304" pitchFamily="18" charset="0"/>
                <a:cs typeface="Times New Roman" panose="02020603050405020304" pitchFamily="18" charset="0"/>
              </a:rPr>
              <a:t>40</a:t>
            </a:r>
            <a:r>
              <a:rPr lang="zh-CN" altLang="en-US" dirty="0" smtClean="0">
                <a:latin typeface="Times New Roman" panose="02020603050405020304" pitchFamily="18" charset="0"/>
                <a:cs typeface="Times New Roman" panose="02020603050405020304" pitchFamily="18" charset="0"/>
              </a:rPr>
              <a:t>，如果球碎了，那么只剩一个球，就只能从第一层开始试，最坏的情况下需要试到</a:t>
            </a:r>
            <a:r>
              <a:rPr lang="en-US" altLang="zh-CN" dirty="0" smtClean="0">
                <a:latin typeface="Times New Roman" panose="02020603050405020304" pitchFamily="18" charset="0"/>
                <a:cs typeface="Times New Roman" panose="02020603050405020304" pitchFamily="18" charset="0"/>
              </a:rPr>
              <a:t>39</a:t>
            </a:r>
            <a:r>
              <a:rPr lang="zh-CN" altLang="en-US" dirty="0" smtClean="0">
                <a:latin typeface="Times New Roman" panose="02020603050405020304" pitchFamily="18" charset="0"/>
                <a:cs typeface="Times New Roman" panose="02020603050405020304" pitchFamily="18" charset="0"/>
              </a:rPr>
              <a:t>层发现球没碎，确定临界层是</a:t>
            </a:r>
            <a:r>
              <a:rPr lang="en-US" altLang="zh-CN" dirty="0" smtClean="0">
                <a:latin typeface="Times New Roman" panose="02020603050405020304" pitchFamily="18" charset="0"/>
                <a:cs typeface="Times New Roman" panose="02020603050405020304" pitchFamily="18" charset="0"/>
              </a:rPr>
              <a:t>40(</a:t>
            </a:r>
            <a:r>
              <a:rPr lang="zh-CN" altLang="en-US" dirty="0" smtClean="0">
                <a:latin typeface="Times New Roman" panose="02020603050405020304" pitchFamily="18" charset="0"/>
                <a:cs typeface="Times New Roman" panose="02020603050405020304" pitchFamily="18" charset="0"/>
              </a:rPr>
              <a:t>或者在</a:t>
            </a:r>
            <a:r>
              <a:rPr lang="en-US" altLang="zh-CN" dirty="0" smtClean="0">
                <a:latin typeface="Times New Roman" panose="02020603050405020304" pitchFamily="18" charset="0"/>
                <a:cs typeface="Times New Roman" panose="02020603050405020304" pitchFamily="18" charset="0"/>
              </a:rPr>
              <a:t>39</a:t>
            </a:r>
            <a:r>
              <a:rPr lang="zh-CN" altLang="en-US" dirty="0" smtClean="0">
                <a:latin typeface="Times New Roman" panose="02020603050405020304" pitchFamily="18" charset="0"/>
                <a:cs typeface="Times New Roman" panose="02020603050405020304" pitchFamily="18" charset="0"/>
              </a:rPr>
              <a:t>层球碎了，临界层是</a:t>
            </a:r>
            <a:r>
              <a:rPr lang="en-US" altLang="zh-CN" dirty="0" smtClean="0">
                <a:latin typeface="Times New Roman" panose="02020603050405020304" pitchFamily="18" charset="0"/>
                <a:cs typeface="Times New Roman" panose="02020603050405020304" pitchFamily="18" charset="0"/>
              </a:rPr>
              <a:t>39)</a:t>
            </a:r>
            <a:r>
              <a:rPr lang="zh-CN" altLang="en-US" dirty="0" smtClean="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这时需要</a:t>
            </a:r>
            <a:r>
              <a:rPr lang="en-US" altLang="zh-CN" dirty="0">
                <a:latin typeface="Times New Roman" panose="02020603050405020304" pitchFamily="18" charset="0"/>
                <a:cs typeface="Times New Roman" panose="02020603050405020304" pitchFamily="18" charset="0"/>
              </a:rPr>
              <a:t>40</a:t>
            </a:r>
            <a:r>
              <a:rPr lang="zh-CN" altLang="en-US" dirty="0">
                <a:latin typeface="Times New Roman" panose="02020603050405020304" pitchFamily="18" charset="0"/>
                <a:cs typeface="Times New Roman" panose="02020603050405020304" pitchFamily="18" charset="0"/>
              </a:rPr>
              <a:t>次</a:t>
            </a:r>
            <a:r>
              <a:rPr lang="zh-CN" altLang="en-US" dirty="0" smtClean="0">
                <a:latin typeface="Times New Roman" panose="02020603050405020304" pitchFamily="18" charset="0"/>
                <a:cs typeface="Times New Roman" panose="02020603050405020304" pitchFamily="18" charset="0"/>
              </a:rPr>
              <a:t>试验。</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612734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4</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如果在</a:t>
            </a:r>
            <a:r>
              <a:rPr lang="en-US" altLang="zh-CN" dirty="0" smtClean="0">
                <a:latin typeface="Times New Roman" panose="02020603050405020304" pitchFamily="18" charset="0"/>
                <a:cs typeface="Times New Roman" panose="02020603050405020304" pitchFamily="18" charset="0"/>
              </a:rPr>
              <a:t>40</a:t>
            </a:r>
            <a:r>
              <a:rPr lang="zh-CN" altLang="en-US" dirty="0" smtClean="0">
                <a:latin typeface="Times New Roman" panose="02020603050405020304" pitchFamily="18" charset="0"/>
                <a:cs typeface="Times New Roman" panose="02020603050405020304" pitchFamily="18" charset="0"/>
              </a:rPr>
              <a:t>层球没碎，那么就需要在剩下</a:t>
            </a:r>
            <a:r>
              <a:rPr lang="en-US" altLang="zh-CN" dirty="0" smtClean="0">
                <a:latin typeface="Times New Roman" panose="02020603050405020304" pitchFamily="18" charset="0"/>
                <a:cs typeface="Times New Roman" panose="02020603050405020304" pitchFamily="18" charset="0"/>
              </a:rPr>
              <a:t>60</a:t>
            </a:r>
            <a:r>
              <a:rPr lang="zh-CN" altLang="en-US" dirty="0" smtClean="0">
                <a:latin typeface="Times New Roman" panose="02020603050405020304" pitchFamily="18" charset="0"/>
                <a:cs typeface="Times New Roman" panose="02020603050405020304" pitchFamily="18" charset="0"/>
              </a:rPr>
              <a:t>层中找临界层，由于我们还有两颗球，所以不需要从</a:t>
            </a:r>
            <a:r>
              <a:rPr lang="en-US" altLang="zh-CN" dirty="0" smtClean="0">
                <a:latin typeface="Times New Roman" panose="02020603050405020304" pitchFamily="18" charset="0"/>
                <a:cs typeface="Times New Roman" panose="02020603050405020304" pitchFamily="18" charset="0"/>
              </a:rPr>
              <a:t>41</a:t>
            </a:r>
            <a:r>
              <a:rPr lang="zh-CN" altLang="en-US" dirty="0" smtClean="0">
                <a:latin typeface="Times New Roman" panose="02020603050405020304" pitchFamily="18" charset="0"/>
                <a:cs typeface="Times New Roman" panose="02020603050405020304" pitchFamily="18" charset="0"/>
              </a:rPr>
              <a:t>层开始逐层试，仍然在</a:t>
            </a:r>
            <a:r>
              <a:rPr lang="en-US" altLang="zh-CN" dirty="0" smtClean="0">
                <a:latin typeface="Times New Roman" panose="02020603050405020304" pitchFamily="18" charset="0"/>
                <a:cs typeface="Times New Roman" panose="02020603050405020304" pitchFamily="18" charset="0"/>
              </a:rPr>
              <a:t>40-100</a:t>
            </a:r>
            <a:r>
              <a:rPr lang="zh-CN" altLang="en-US" dirty="0" smtClean="0">
                <a:latin typeface="Times New Roman" panose="02020603050405020304" pitchFamily="18" charset="0"/>
                <a:cs typeface="Times New Roman" panose="02020603050405020304" pitchFamily="18" charset="0"/>
              </a:rPr>
              <a:t>中选择一层继续扔下一颗球</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比如</a:t>
            </a:r>
            <a:r>
              <a:rPr lang="en-US" altLang="zh-CN" dirty="0" smtClean="0">
                <a:latin typeface="Times New Roman" panose="02020603050405020304" pitchFamily="18" charset="0"/>
                <a:cs typeface="Times New Roman" panose="02020603050405020304" pitchFamily="18" charset="0"/>
              </a:rPr>
              <a:t>70)</a:t>
            </a:r>
            <a:r>
              <a:rPr lang="zh-CN" altLang="en-US" dirty="0" smtClean="0">
                <a:latin typeface="Times New Roman" panose="02020603050405020304" pitchFamily="18" charset="0"/>
                <a:cs typeface="Times New Roman" panose="02020603050405020304" pitchFamily="18" charset="0"/>
              </a:rPr>
              <a:t>，然后根据情况在</a:t>
            </a:r>
            <a:r>
              <a:rPr lang="en-US" altLang="zh-CN" dirty="0" smtClean="0">
                <a:latin typeface="Times New Roman" panose="02020603050405020304" pitchFamily="18" charset="0"/>
                <a:cs typeface="Times New Roman" panose="02020603050405020304" pitchFamily="18" charset="0"/>
              </a:rPr>
              <a:t>40-70</a:t>
            </a:r>
            <a:r>
              <a:rPr lang="zh-CN" altLang="en-US" dirty="0" smtClean="0">
                <a:latin typeface="Times New Roman" panose="02020603050405020304" pitchFamily="18" charset="0"/>
                <a:cs typeface="Times New Roman" panose="02020603050405020304" pitchFamily="18" charset="0"/>
              </a:rPr>
              <a:t>或者</a:t>
            </a:r>
            <a:r>
              <a:rPr lang="en-US" altLang="zh-CN" dirty="0" smtClean="0">
                <a:latin typeface="Times New Roman" panose="02020603050405020304" pitchFamily="18" charset="0"/>
                <a:cs typeface="Times New Roman" panose="02020603050405020304" pitchFamily="18" charset="0"/>
              </a:rPr>
              <a:t>70-100</a:t>
            </a:r>
            <a:r>
              <a:rPr lang="zh-CN" altLang="en-US" dirty="0" smtClean="0">
                <a:latin typeface="Times New Roman" panose="02020603050405020304" pitchFamily="18" charset="0"/>
                <a:cs typeface="Times New Roman" panose="02020603050405020304" pitchFamily="18" charset="0"/>
              </a:rPr>
              <a:t>之间继续试。</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如果用</a:t>
            </a:r>
            <a:r>
              <a:rPr lang="en-US" altLang="zh-CN" dirty="0" smtClean="0">
                <a:latin typeface="Times New Roman" panose="02020603050405020304" pitchFamily="18" charset="0"/>
                <a:cs typeface="Times New Roman" panose="02020603050405020304" pitchFamily="18" charset="0"/>
              </a:rPr>
              <a:t>F(100)</a:t>
            </a:r>
            <a:r>
              <a:rPr lang="zh-CN" altLang="en-US" dirty="0" smtClean="0">
                <a:latin typeface="Times New Roman" panose="02020603050405020304" pitchFamily="18" charset="0"/>
                <a:cs typeface="Times New Roman" panose="02020603050405020304" pitchFamily="18" charset="0"/>
              </a:rPr>
              <a:t>表示我们找到的方法在最坏的情况下找到临界层所需要的次数，那么一个球如果在</a:t>
            </a:r>
            <a:r>
              <a:rPr lang="en-US" altLang="zh-CN" dirty="0" smtClean="0">
                <a:latin typeface="Times New Roman" panose="02020603050405020304" pitchFamily="18" charset="0"/>
                <a:cs typeface="Times New Roman" panose="02020603050405020304" pitchFamily="18" charset="0"/>
              </a:rPr>
              <a:t>40</a:t>
            </a:r>
            <a:r>
              <a:rPr lang="zh-CN" altLang="en-US" dirty="0" smtClean="0">
                <a:latin typeface="Times New Roman" panose="02020603050405020304" pitchFamily="18" charset="0"/>
                <a:cs typeface="Times New Roman" panose="02020603050405020304" pitchFamily="18" charset="0"/>
              </a:rPr>
              <a:t>层没碎，那么就相当于我们有两颗球面对一栋</a:t>
            </a:r>
            <a:r>
              <a:rPr lang="en-US" altLang="zh-CN" dirty="0" smtClean="0">
                <a:latin typeface="Times New Roman" panose="02020603050405020304" pitchFamily="18" charset="0"/>
                <a:cs typeface="Times New Roman" panose="02020603050405020304" pitchFamily="18" charset="0"/>
              </a:rPr>
              <a:t>60</a:t>
            </a:r>
            <a:r>
              <a:rPr lang="zh-CN" altLang="en-US" dirty="0" smtClean="0">
                <a:latin typeface="Times New Roman" panose="02020603050405020304" pitchFamily="18" charset="0"/>
                <a:cs typeface="Times New Roman" panose="02020603050405020304" pitchFamily="18" charset="0"/>
              </a:rPr>
              <a:t>层的楼，所以这</a:t>
            </a:r>
            <a:r>
              <a:rPr lang="en-US" altLang="zh-CN" dirty="0" smtClean="0">
                <a:latin typeface="Times New Roman" panose="02020603050405020304" pitchFamily="18" charset="0"/>
                <a:cs typeface="Times New Roman" panose="02020603050405020304" pitchFamily="18" charset="0"/>
              </a:rPr>
              <a:t>60</a:t>
            </a:r>
            <a:r>
              <a:rPr lang="zh-CN" altLang="en-US" dirty="0" smtClean="0">
                <a:latin typeface="Times New Roman" panose="02020603050405020304" pitchFamily="18" charset="0"/>
                <a:cs typeface="Times New Roman" panose="02020603050405020304" pitchFamily="18" charset="0"/>
              </a:rPr>
              <a:t>层在最坏的情况下需要的次数为</a:t>
            </a:r>
            <a:r>
              <a:rPr lang="en-US" altLang="zh-CN" dirty="0" smtClean="0">
                <a:latin typeface="Times New Roman" panose="02020603050405020304" pitchFamily="18" charset="0"/>
                <a:cs typeface="Times New Roman" panose="02020603050405020304" pitchFamily="18" charset="0"/>
              </a:rPr>
              <a:t>F(60)</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84198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4</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再加上</a:t>
            </a:r>
            <a:r>
              <a:rPr lang="en-US" altLang="zh-CN" dirty="0" smtClean="0">
                <a:latin typeface="Times New Roman" panose="02020603050405020304" pitchFamily="18" charset="0"/>
                <a:cs typeface="Times New Roman" panose="02020603050405020304" pitchFamily="18" charset="0"/>
              </a:rPr>
              <a:t>40</a:t>
            </a:r>
            <a:r>
              <a:rPr lang="zh-CN" altLang="en-US" dirty="0" smtClean="0">
                <a:latin typeface="Times New Roman" panose="02020603050405020304" pitchFamily="18" charset="0"/>
                <a:cs typeface="Times New Roman" panose="02020603050405020304" pitchFamily="18" charset="0"/>
              </a:rPr>
              <a:t>层试的那一次，所以共需要</a:t>
            </a:r>
            <a:r>
              <a:rPr lang="en-US" altLang="zh-CN" dirty="0" smtClean="0">
                <a:latin typeface="Times New Roman" panose="02020603050405020304" pitchFamily="18" charset="0"/>
                <a:cs typeface="Times New Roman" panose="02020603050405020304" pitchFamily="18" charset="0"/>
              </a:rPr>
              <a:t>F(60)+1</a:t>
            </a:r>
            <a:r>
              <a:rPr lang="zh-CN" altLang="en-US" dirty="0" smtClean="0">
                <a:latin typeface="Times New Roman" panose="02020603050405020304" pitchFamily="18" charset="0"/>
                <a:cs typeface="Times New Roman" panose="02020603050405020304" pitchFamily="18" charset="0"/>
              </a:rPr>
              <a:t>次</a:t>
            </a:r>
            <a:r>
              <a:rPr lang="en-US" altLang="zh-CN" dirty="0" smtClean="0">
                <a:latin typeface="Times New Roman" panose="02020603050405020304" pitchFamily="18" charset="0"/>
                <a:cs typeface="Times New Roman" panose="02020603050405020304" pitchFamily="18" charset="0"/>
              </a:rPr>
              <a:t>.</a:t>
            </a:r>
          </a:p>
          <a:p>
            <a:pPr>
              <a:lnSpc>
                <a:spcPct val="120000"/>
              </a:lnSpc>
            </a:pPr>
            <a:r>
              <a:rPr lang="zh-CN" altLang="en-US" dirty="0" smtClean="0">
                <a:latin typeface="Times New Roman" panose="02020603050405020304" pitchFamily="18" charset="0"/>
                <a:cs typeface="Times New Roman" panose="02020603050405020304" pitchFamily="18" charset="0"/>
              </a:rPr>
              <a:t>也就是说，第一次试验如果在</a:t>
            </a:r>
            <a:r>
              <a:rPr lang="en-US" altLang="zh-CN" dirty="0" smtClean="0">
                <a:latin typeface="Times New Roman" panose="02020603050405020304" pitchFamily="18" charset="0"/>
                <a:cs typeface="Times New Roman" panose="02020603050405020304" pitchFamily="18" charset="0"/>
              </a:rPr>
              <a:t>40</a:t>
            </a:r>
            <a:r>
              <a:rPr lang="zh-CN" altLang="en-US" dirty="0" smtClean="0">
                <a:latin typeface="Times New Roman" panose="02020603050405020304" pitchFamily="18" charset="0"/>
                <a:cs typeface="Times New Roman" panose="02020603050405020304" pitchFamily="18" charset="0"/>
              </a:rPr>
              <a:t>层做，那么最坏情况下需要的次数可能是</a:t>
            </a:r>
            <a:r>
              <a:rPr lang="en-US" altLang="zh-CN" dirty="0" smtClean="0">
                <a:latin typeface="Times New Roman" panose="02020603050405020304" pitchFamily="18" charset="0"/>
                <a:cs typeface="Times New Roman" panose="02020603050405020304" pitchFamily="18" charset="0"/>
              </a:rPr>
              <a:t>40</a:t>
            </a:r>
            <a:r>
              <a:rPr lang="zh-CN" altLang="en-US" dirty="0" smtClean="0">
                <a:latin typeface="Times New Roman" panose="02020603050405020304" pitchFamily="18" charset="0"/>
                <a:cs typeface="Times New Roman" panose="02020603050405020304" pitchFamily="18" charset="0"/>
              </a:rPr>
              <a:t>或者</a:t>
            </a:r>
            <a:r>
              <a:rPr lang="en-US" altLang="zh-CN" dirty="0" smtClean="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F(60) </a:t>
            </a:r>
            <a:r>
              <a:rPr lang="zh-CN" altLang="en-US" dirty="0" smtClean="0">
                <a:latin typeface="Times New Roman" panose="02020603050405020304" pitchFamily="18" charset="0"/>
                <a:cs typeface="Times New Roman" panose="02020603050405020304" pitchFamily="18" charset="0"/>
              </a:rPr>
              <a:t>。由于我们要求最坏情况下的次数，所以取这两个中大的那一个。</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那么，如果第一次不是在第</a:t>
            </a:r>
            <a:r>
              <a:rPr lang="en-US" altLang="zh-CN" dirty="0" smtClean="0">
                <a:latin typeface="Times New Roman" panose="02020603050405020304" pitchFamily="18" charset="0"/>
                <a:cs typeface="Times New Roman" panose="02020603050405020304" pitchFamily="18" charset="0"/>
              </a:rPr>
              <a:t>40</a:t>
            </a:r>
            <a:r>
              <a:rPr lang="zh-CN" altLang="en-US" dirty="0" smtClean="0">
                <a:latin typeface="Times New Roman" panose="02020603050405020304" pitchFamily="18" charset="0"/>
                <a:cs typeface="Times New Roman" panose="02020603050405020304" pitchFamily="18" charset="0"/>
              </a:rPr>
              <a:t>层，而是在第</a:t>
            </a:r>
            <a:r>
              <a:rPr lang="en-US" altLang="zh-CN" dirty="0" smtClean="0">
                <a:latin typeface="Times New Roman" panose="02020603050405020304" pitchFamily="18" charset="0"/>
                <a:cs typeface="Times New Roman" panose="02020603050405020304" pitchFamily="18" charset="0"/>
              </a:rPr>
              <a:t>n</a:t>
            </a:r>
            <a:r>
              <a:rPr lang="zh-CN" altLang="en-US" dirty="0" smtClean="0">
                <a:latin typeface="Times New Roman" panose="02020603050405020304" pitchFamily="18" charset="0"/>
                <a:cs typeface="Times New Roman" panose="02020603050405020304" pitchFamily="18" charset="0"/>
              </a:rPr>
              <a:t>层，那么最坏情况下所需要的次数应该为</a:t>
            </a:r>
            <a:r>
              <a:rPr lang="en-US" altLang="zh-CN" dirty="0" smtClean="0">
                <a:latin typeface="Times New Roman" panose="02020603050405020304" pitchFamily="18" charset="0"/>
                <a:cs typeface="Times New Roman" panose="02020603050405020304" pitchFamily="18" charset="0"/>
              </a:rPr>
              <a:t>max(n, 1+F(100-n))</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latin typeface="Times New Roman" panose="02020603050405020304" pitchFamily="18" charset="0"/>
                <a:cs typeface="Times New Roman" panose="02020603050405020304" pitchFamily="18" charset="0"/>
              </a:rPr>
              <a:t>哪一</a:t>
            </a:r>
            <a:r>
              <a:rPr lang="zh-CN" altLang="en-US" dirty="0" smtClean="0">
                <a:latin typeface="Times New Roman" panose="02020603050405020304" pitchFamily="18" charset="0"/>
                <a:cs typeface="Times New Roman" panose="02020603050405020304" pitchFamily="18" charset="0"/>
              </a:rPr>
              <a:t>个</a:t>
            </a:r>
            <a:r>
              <a:rPr lang="en-US" altLang="zh-CN" dirty="0" smtClean="0">
                <a:latin typeface="Times New Roman" panose="02020603050405020304" pitchFamily="18" charset="0"/>
                <a:cs typeface="Times New Roman" panose="02020603050405020304" pitchFamily="18" charset="0"/>
              </a:rPr>
              <a:t>n</a:t>
            </a:r>
            <a:r>
              <a:rPr lang="zh-CN" altLang="en-US" dirty="0" smtClean="0">
                <a:latin typeface="Times New Roman" panose="02020603050405020304" pitchFamily="18" charset="0"/>
                <a:cs typeface="Times New Roman" panose="02020603050405020304" pitchFamily="18" charset="0"/>
              </a:rPr>
              <a:t>可以使得</a:t>
            </a:r>
            <a:r>
              <a:rPr lang="en-US" altLang="zh-CN" dirty="0">
                <a:latin typeface="Times New Roman" panose="02020603050405020304" pitchFamily="18" charset="0"/>
                <a:cs typeface="Times New Roman" panose="02020603050405020304" pitchFamily="18" charset="0"/>
              </a:rPr>
              <a:t>max(n, 1+F(100-n</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最小，哪一个</a:t>
            </a:r>
            <a:r>
              <a:rPr lang="en-US" altLang="zh-CN" dirty="0" smtClean="0">
                <a:latin typeface="Times New Roman" panose="02020603050405020304" pitchFamily="18" charset="0"/>
                <a:cs typeface="Times New Roman" panose="02020603050405020304" pitchFamily="18" charset="0"/>
              </a:rPr>
              <a:t>n</a:t>
            </a:r>
            <a:r>
              <a:rPr lang="zh-CN" altLang="en-US" dirty="0" smtClean="0">
                <a:latin typeface="Times New Roman" panose="02020603050405020304" pitchFamily="18" charset="0"/>
                <a:cs typeface="Times New Roman" panose="02020603050405020304" pitchFamily="18" charset="0"/>
              </a:rPr>
              <a:t>就是我们要找的第一次试验的楼层。</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68911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4</a:t>
            </a:r>
            <a:endParaRPr lang="zh-CN" altLang="en-US" dirty="0"/>
          </a:p>
        </p:txBody>
      </p:sp>
      <p:sp>
        <p:nvSpPr>
          <p:cNvPr id="3" name="内容占位符 2"/>
          <p:cNvSpPr>
            <a:spLocks noGrp="1"/>
          </p:cNvSpPr>
          <p:nvPr>
            <p:ph idx="1"/>
          </p:nvPr>
        </p:nvSpPr>
        <p:spPr>
          <a:xfrm>
            <a:off x="457200" y="1935480"/>
            <a:ext cx="8579296" cy="4661872"/>
          </a:xfrm>
        </p:spPr>
        <p:txBody>
          <a:bodyPr>
            <a:normAutofit/>
          </a:bodyPr>
          <a:lstStyle/>
          <a:p>
            <a:pPr>
              <a:lnSpc>
                <a:spcPct val="120000"/>
              </a:lnSpc>
            </a:pPr>
            <a:r>
              <a:rPr lang="zh-CN" altLang="en-US" dirty="0" smtClean="0">
                <a:latin typeface="Times New Roman" panose="02020603050405020304" pitchFamily="18" charset="0"/>
                <a:cs typeface="Times New Roman" panose="02020603050405020304" pitchFamily="18" charset="0"/>
              </a:rPr>
              <a:t>求</a:t>
            </a:r>
            <a:r>
              <a:rPr lang="en-US" altLang="zh-CN" dirty="0" smtClean="0">
                <a:latin typeface="Times New Roman" panose="02020603050405020304" pitchFamily="18" charset="0"/>
                <a:cs typeface="Times New Roman" panose="02020603050405020304" pitchFamily="18" charset="0"/>
              </a:rPr>
              <a:t>min(max(1,1+F(99)),max(2,1+F(98)),…max(100,1+F(0))),</a:t>
            </a:r>
            <a:r>
              <a:rPr lang="zh-CN" altLang="en-US" dirty="0" smtClean="0">
                <a:latin typeface="Times New Roman" panose="02020603050405020304" pitchFamily="18" charset="0"/>
                <a:cs typeface="Times New Roman" panose="02020603050405020304" pitchFamily="18" charset="0"/>
              </a:rPr>
              <a:t>得到结果为</a:t>
            </a:r>
            <a:r>
              <a:rPr lang="en-US" altLang="zh-CN" dirty="0" smtClean="0">
                <a:latin typeface="Times New Roman" panose="02020603050405020304" pitchFamily="18" charset="0"/>
                <a:cs typeface="Times New Roman" panose="02020603050405020304" pitchFamily="18" charset="0"/>
              </a:rPr>
              <a:t>14.</a:t>
            </a:r>
          </a:p>
          <a:p>
            <a:pPr>
              <a:lnSpc>
                <a:spcPct val="120000"/>
              </a:lnSpc>
            </a:pPr>
            <a:r>
              <a:rPr lang="zh-CN" altLang="en-US" dirty="0" smtClean="0">
                <a:latin typeface="Times New Roman" panose="02020603050405020304" pitchFamily="18" charset="0"/>
                <a:cs typeface="Times New Roman" panose="02020603050405020304" pitchFamily="18" charset="0"/>
              </a:rPr>
              <a:t>即首先从第十四层往下扔，如果碎了，那么从</a:t>
            </a:r>
            <a:r>
              <a:rPr lang="en-US" altLang="zh-CN" dirty="0" smtClean="0">
                <a:latin typeface="Times New Roman" panose="02020603050405020304" pitchFamily="18" charset="0"/>
                <a:cs typeface="Times New Roman" panose="02020603050405020304" pitchFamily="18" charset="0"/>
              </a:rPr>
              <a:t>1-13</a:t>
            </a:r>
            <a:r>
              <a:rPr lang="zh-CN" altLang="en-US" dirty="0" smtClean="0">
                <a:latin typeface="Times New Roman" panose="02020603050405020304" pitchFamily="18" charset="0"/>
                <a:cs typeface="Times New Roman" panose="02020603050405020304" pitchFamily="18" charset="0"/>
              </a:rPr>
              <a:t>层中逐层试，最坏需要</a:t>
            </a:r>
            <a:r>
              <a:rPr lang="en-US" altLang="zh-CN" dirty="0" smtClean="0">
                <a:latin typeface="Times New Roman" panose="02020603050405020304" pitchFamily="18" charset="0"/>
                <a:cs typeface="Times New Roman" panose="02020603050405020304" pitchFamily="18" charset="0"/>
              </a:rPr>
              <a:t>14</a:t>
            </a:r>
            <a:r>
              <a:rPr lang="zh-CN" altLang="en-US" dirty="0" smtClean="0">
                <a:latin typeface="Times New Roman" panose="02020603050405020304" pitchFamily="18" charset="0"/>
                <a:cs typeface="Times New Roman" panose="02020603050405020304" pitchFamily="18" charset="0"/>
              </a:rPr>
              <a:t>次。如果没碎，那么就选择</a:t>
            </a:r>
            <a:r>
              <a:rPr lang="en-US" altLang="zh-CN" dirty="0" smtClean="0">
                <a:latin typeface="Times New Roman" panose="02020603050405020304" pitchFamily="18" charset="0"/>
                <a:cs typeface="Times New Roman" panose="02020603050405020304" pitchFamily="18" charset="0"/>
              </a:rPr>
              <a:t>14+13=27</a:t>
            </a:r>
            <a:r>
              <a:rPr lang="zh-CN" altLang="en-US" dirty="0" smtClean="0">
                <a:latin typeface="Times New Roman" panose="02020603050405020304" pitchFamily="18" charset="0"/>
                <a:cs typeface="Times New Roman" panose="02020603050405020304" pitchFamily="18" charset="0"/>
              </a:rPr>
              <a:t>层，如果还没碎，选择</a:t>
            </a:r>
            <a:r>
              <a:rPr lang="en-US" altLang="zh-CN" dirty="0" smtClean="0">
                <a:latin typeface="Times New Roman" panose="02020603050405020304" pitchFamily="18" charset="0"/>
                <a:cs typeface="Times New Roman" panose="02020603050405020304" pitchFamily="18" charset="0"/>
              </a:rPr>
              <a:t>14+13+12=39</a:t>
            </a:r>
            <a:r>
              <a:rPr lang="zh-CN" altLang="en-US" dirty="0" smtClean="0">
                <a:latin typeface="Times New Roman" panose="02020603050405020304" pitchFamily="18" charset="0"/>
                <a:cs typeface="Times New Roman" panose="02020603050405020304" pitchFamily="18" charset="0"/>
              </a:rPr>
              <a:t>层，每一次少加一层。</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或者首先从</a:t>
            </a:r>
            <a:r>
              <a:rPr lang="en-US" altLang="zh-CN" dirty="0" smtClean="0">
                <a:latin typeface="Times New Roman" panose="02020603050405020304" pitchFamily="18" charset="0"/>
                <a:cs typeface="Times New Roman" panose="02020603050405020304" pitchFamily="18" charset="0"/>
              </a:rPr>
              <a:t>13</a:t>
            </a:r>
            <a:r>
              <a:rPr lang="zh-CN" altLang="en-US" dirty="0" smtClean="0">
                <a:latin typeface="Times New Roman" panose="02020603050405020304" pitchFamily="18" charset="0"/>
                <a:cs typeface="Times New Roman" panose="02020603050405020304" pitchFamily="18" charset="0"/>
              </a:rPr>
              <a:t>层往下扔，然后</a:t>
            </a:r>
            <a:r>
              <a:rPr lang="en-US" altLang="zh-CN" dirty="0" smtClean="0">
                <a:latin typeface="Times New Roman" panose="02020603050405020304" pitchFamily="18" charset="0"/>
                <a:cs typeface="Times New Roman" panose="02020603050405020304" pitchFamily="18" charset="0"/>
              </a:rPr>
              <a:t>26</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38</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49</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59</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68</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76</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83</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89</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94</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98</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99.</a:t>
            </a:r>
          </a:p>
          <a:p>
            <a:pPr>
              <a:lnSpc>
                <a:spcPct val="120000"/>
              </a:lnSpc>
            </a:pPr>
            <a:r>
              <a:rPr lang="zh-CN" altLang="en-US" dirty="0" smtClean="0">
                <a:latin typeface="Times New Roman" panose="02020603050405020304" pitchFamily="18" charset="0"/>
                <a:cs typeface="Times New Roman" panose="02020603050405020304" pitchFamily="18" charset="0"/>
              </a:rPr>
              <a:t>或者从</a:t>
            </a:r>
            <a:r>
              <a:rPr lang="en-US" altLang="zh-CN" dirty="0" smtClean="0">
                <a:latin typeface="Times New Roman" panose="02020603050405020304" pitchFamily="18" charset="0"/>
                <a:cs typeface="Times New Roman" panose="02020603050405020304" pitchFamily="18" charset="0"/>
              </a:rPr>
              <a:t>12</a:t>
            </a:r>
            <a:r>
              <a:rPr lang="zh-CN" altLang="en-US" dirty="0" smtClean="0">
                <a:latin typeface="Times New Roman" panose="02020603050405020304" pitchFamily="18" charset="0"/>
                <a:cs typeface="Times New Roman" panose="02020603050405020304" pitchFamily="18" charset="0"/>
              </a:rPr>
              <a:t>层开始。</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59213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4</a:t>
            </a:r>
            <a:endParaRPr lang="zh-CN" altLang="en-US" dirty="0"/>
          </a:p>
        </p:txBody>
      </p:sp>
      <p:sp>
        <p:nvSpPr>
          <p:cNvPr id="3" name="内容占位符 2"/>
          <p:cNvSpPr>
            <a:spLocks noGrp="1"/>
          </p:cNvSpPr>
          <p:nvPr>
            <p:ph idx="1"/>
          </p:nvPr>
        </p:nvSpPr>
        <p:spPr/>
        <p:txBody>
          <a:bodyPr/>
          <a:lstStyle/>
          <a:p>
            <a:r>
              <a:rPr lang="zh-CN" altLang="en-US" dirty="0" smtClean="0"/>
              <a:t>如果有</a:t>
            </a:r>
            <a:r>
              <a:rPr lang="en-US" altLang="zh-CN" dirty="0" smtClean="0"/>
              <a:t>m</a:t>
            </a:r>
            <a:r>
              <a:rPr lang="zh-CN" altLang="en-US" dirty="0" smtClean="0"/>
              <a:t>个球，那么可以表示为：</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401367998"/>
              </p:ext>
            </p:extLst>
          </p:nvPr>
        </p:nvGraphicFramePr>
        <p:xfrm>
          <a:off x="1226199" y="2636912"/>
          <a:ext cx="6815043" cy="720080"/>
        </p:xfrm>
        <a:graphic>
          <a:graphicData uri="http://schemas.openxmlformats.org/presentationml/2006/ole">
            <mc:AlternateContent xmlns:mc="http://schemas.openxmlformats.org/markup-compatibility/2006">
              <mc:Choice xmlns:v="urn:schemas-microsoft-com:vml" Requires="v">
                <p:oleObj spid="_x0000_s18434" name="Equation" r:id="rId3" imgW="3365280" imgH="355320" progId="Equation.DSMT4">
                  <p:embed/>
                </p:oleObj>
              </mc:Choice>
              <mc:Fallback>
                <p:oleObj name="Equation" r:id="rId3" imgW="3365280" imgH="355320" progId="Equation.DSMT4">
                  <p:embed/>
                  <p:pic>
                    <p:nvPicPr>
                      <p:cNvPr id="0" name=""/>
                      <p:cNvPicPr/>
                      <p:nvPr/>
                    </p:nvPicPr>
                    <p:blipFill>
                      <a:blip r:embed="rId4"/>
                      <a:stretch>
                        <a:fillRect/>
                      </a:stretch>
                    </p:blipFill>
                    <p:spPr>
                      <a:xfrm>
                        <a:off x="1226199" y="2636912"/>
                        <a:ext cx="6815043" cy="720080"/>
                      </a:xfrm>
                      <a:prstGeom prst="rect">
                        <a:avLst/>
                      </a:prstGeom>
                    </p:spPr>
                  </p:pic>
                </p:oleObj>
              </mc:Fallback>
            </mc:AlternateContent>
          </a:graphicData>
        </a:graphic>
      </p:graphicFrame>
    </p:spTree>
    <p:extLst>
      <p:ext uri="{BB962C8B-B14F-4D97-AF65-F5344CB8AC3E}">
        <p14:creationId xmlns:p14="http://schemas.microsoft.com/office/powerpoint/2010/main" val="6372787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4</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3688" y="1833327"/>
            <a:ext cx="6144353" cy="5024674"/>
          </a:xfrm>
        </p:spPr>
      </p:pic>
    </p:spTree>
    <p:extLst>
      <p:ext uri="{BB962C8B-B14F-4D97-AF65-F5344CB8AC3E}">
        <p14:creationId xmlns:p14="http://schemas.microsoft.com/office/powerpoint/2010/main" val="15057740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4</a:t>
            </a:r>
            <a:r>
              <a:rPr lang="zh-CN" altLang="en-US" dirty="0" smtClean="0"/>
              <a:t>的变种</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有一个</a:t>
            </a:r>
            <a:r>
              <a:rPr lang="en-US" altLang="zh-CN" dirty="0" smtClean="0">
                <a:latin typeface="Times New Roman" panose="02020603050405020304" pitchFamily="18" charset="0"/>
                <a:cs typeface="Times New Roman" panose="02020603050405020304" pitchFamily="18" charset="0"/>
              </a:rPr>
              <a:t>1-100</a:t>
            </a:r>
            <a:r>
              <a:rPr lang="zh-CN" altLang="en-US" dirty="0" smtClean="0">
                <a:latin typeface="Times New Roman" panose="02020603050405020304" pitchFamily="18" charset="0"/>
                <a:cs typeface="Times New Roman" panose="02020603050405020304" pitchFamily="18" charset="0"/>
              </a:rPr>
              <a:t>之间的数字要你猜，如果你猜错了会有人告诉你是高了还是低了，但是如果猜错一次，下次再猜就只会告诉你猜得是对还是不对，问最坏情况下要多少次能猜对。</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42953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维特比</a:t>
            </a:r>
            <a:r>
              <a:rPr lang="en-US" altLang="zh-CN" dirty="0"/>
              <a:t>(</a:t>
            </a:r>
            <a:r>
              <a:rPr lang="en-US" altLang="zh-CN" b="0" dirty="0">
                <a:effectLst/>
              </a:rPr>
              <a:t>Viterbi</a:t>
            </a:r>
            <a:r>
              <a:rPr lang="en-US" altLang="zh-CN" dirty="0" smtClean="0"/>
              <a:t>)</a:t>
            </a:r>
            <a:r>
              <a:rPr lang="zh-CN" altLang="en-US" dirty="0" smtClean="0"/>
              <a:t>算法</a:t>
            </a:r>
            <a:endParaRPr lang="zh-CN" altLang="en-US"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8432404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什么是维特比算法</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a:latin typeface="Times New Roman" panose="02020603050405020304" pitchFamily="18" charset="0"/>
                <a:cs typeface="Times New Roman" panose="02020603050405020304" pitchFamily="18" charset="0"/>
              </a:rPr>
              <a:t>安德鲁</a:t>
            </a:r>
            <a:r>
              <a:rPr lang="en-US" altLang="zh-CN" dirty="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维特比</a:t>
            </a:r>
            <a:r>
              <a:rPr lang="en-US" altLang="zh-CN" dirty="0" smtClean="0">
                <a:latin typeface="Times New Roman" panose="02020603050405020304" pitchFamily="18" charset="0"/>
                <a:cs typeface="Times New Roman" panose="02020603050405020304" pitchFamily="18" charset="0"/>
              </a:rPr>
              <a:t>(Andrew </a:t>
            </a:r>
            <a:r>
              <a:rPr lang="en-US" altLang="zh-CN" dirty="0">
                <a:latin typeface="Times New Roman" panose="02020603050405020304" pitchFamily="18" charset="0"/>
                <a:cs typeface="Times New Roman" panose="02020603050405020304" pitchFamily="18" charset="0"/>
              </a:rPr>
              <a:t>J. </a:t>
            </a:r>
            <a:r>
              <a:rPr lang="en-US" altLang="zh-CN" dirty="0" smtClean="0">
                <a:latin typeface="Times New Roman" panose="02020603050405020304" pitchFamily="18" charset="0"/>
                <a:cs typeface="Times New Roman" panose="02020603050405020304" pitchFamily="18" charset="0"/>
              </a:rPr>
              <a:t>Viterbi)</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CDMA</a:t>
            </a:r>
            <a:r>
              <a:rPr lang="zh-CN" altLang="en-US" dirty="0">
                <a:latin typeface="Times New Roman" panose="02020603050405020304" pitchFamily="18" charset="0"/>
                <a:cs typeface="Times New Roman" panose="02020603050405020304" pitchFamily="18" charset="0"/>
              </a:rPr>
              <a:t>之父，</a:t>
            </a:r>
            <a:r>
              <a:rPr lang="en-US" altLang="zh-CN" dirty="0">
                <a:latin typeface="Times New Roman" panose="02020603050405020304" pitchFamily="18" charset="0"/>
                <a:cs typeface="Times New Roman" panose="02020603050405020304" pitchFamily="18" charset="0"/>
              </a:rPr>
              <a:t>IEEE Fellow </a:t>
            </a:r>
            <a:r>
              <a:rPr lang="zh-CN" altLang="en-US" dirty="0">
                <a:latin typeface="Times New Roman" panose="02020603050405020304" pitchFamily="18" charset="0"/>
                <a:cs typeface="Times New Roman" panose="02020603050405020304" pitchFamily="18" charset="0"/>
              </a:rPr>
              <a:t>，高通公司创始人之一，高通首席科学家</a:t>
            </a:r>
            <a:r>
              <a:rPr lang="zh-CN" altLang="en-US" dirty="0" smtClean="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由于发明维特比算法，以及对</a:t>
            </a:r>
            <a:r>
              <a:rPr lang="en-US" altLang="zh-CN" dirty="0">
                <a:latin typeface="Times New Roman" panose="02020603050405020304" pitchFamily="18" charset="0"/>
                <a:cs typeface="Times New Roman" panose="02020603050405020304" pitchFamily="18" charset="0"/>
              </a:rPr>
              <a:t>CDMA</a:t>
            </a:r>
            <a:r>
              <a:rPr lang="zh-CN" altLang="en-US" dirty="0">
                <a:latin typeface="Times New Roman" panose="02020603050405020304" pitchFamily="18" charset="0"/>
                <a:cs typeface="Times New Roman" panose="02020603050405020304" pitchFamily="18" charset="0"/>
              </a:rPr>
              <a:t>无线</a:t>
            </a:r>
            <a:r>
              <a:rPr lang="zh-CN" altLang="en-US" dirty="0" smtClean="0">
                <a:latin typeface="Times New Roman" panose="02020603050405020304" pitchFamily="18" charset="0"/>
                <a:cs typeface="Times New Roman" panose="02020603050405020304" pitchFamily="18" charset="0"/>
              </a:rPr>
              <a:t>技术发展</a:t>
            </a:r>
            <a:r>
              <a:rPr lang="zh-CN" altLang="en-US" dirty="0">
                <a:latin typeface="Times New Roman" panose="02020603050405020304" pitchFamily="18" charset="0"/>
                <a:cs typeface="Times New Roman" panose="02020603050405020304" pitchFamily="18" charset="0"/>
              </a:rPr>
              <a:t>的贡献，维特比获得美国国家科学奖章。</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193" y="3483614"/>
            <a:ext cx="2602832" cy="3374386"/>
          </a:xfrm>
          <a:prstGeom prst="rect">
            <a:avLst/>
          </a:prstGeom>
        </p:spPr>
      </p:pic>
    </p:spTree>
    <p:extLst>
      <p:ext uri="{BB962C8B-B14F-4D97-AF65-F5344CB8AC3E}">
        <p14:creationId xmlns:p14="http://schemas.microsoft.com/office/powerpoint/2010/main" val="22045691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什么是维特比算法</a:t>
            </a:r>
          </a:p>
        </p:txBody>
      </p:sp>
      <p:sp>
        <p:nvSpPr>
          <p:cNvPr id="3" name="内容占位符 2"/>
          <p:cNvSpPr>
            <a:spLocks noGrp="1"/>
          </p:cNvSpPr>
          <p:nvPr>
            <p:ph idx="1"/>
          </p:nvPr>
        </p:nvSpPr>
        <p:spPr/>
        <p:txBody>
          <a:bodyPr/>
          <a:lstStyle/>
          <a:p>
            <a:pPr>
              <a:lnSpc>
                <a:spcPct val="120000"/>
              </a:lnSpc>
            </a:pPr>
            <a:r>
              <a:rPr lang="zh-CN" altLang="en-US" dirty="0">
                <a:latin typeface="Times New Roman" panose="02020603050405020304" pitchFamily="18" charset="0"/>
                <a:cs typeface="Times New Roman" panose="02020603050405020304" pitchFamily="18" charset="0"/>
              </a:rPr>
              <a:t>维特比算法由安德鲁</a:t>
            </a:r>
            <a:r>
              <a:rPr lang="en-US" altLang="zh-CN" dirty="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维特比于</a:t>
            </a:r>
            <a:r>
              <a:rPr lang="en-US" altLang="zh-CN" dirty="0">
                <a:latin typeface="Times New Roman" panose="02020603050405020304" pitchFamily="18" charset="0"/>
                <a:cs typeface="Times New Roman" panose="02020603050405020304" pitchFamily="18" charset="0"/>
              </a:rPr>
              <a:t>1967</a:t>
            </a:r>
            <a:r>
              <a:rPr lang="zh-CN" altLang="en-US" dirty="0">
                <a:latin typeface="Times New Roman" panose="02020603050405020304" pitchFamily="18" charset="0"/>
                <a:cs typeface="Times New Roman" panose="02020603050405020304" pitchFamily="18" charset="0"/>
              </a:rPr>
              <a:t>年提出，用于在数字通信链路中解卷积以消除噪音。 此算法被广泛应用于</a:t>
            </a:r>
            <a:r>
              <a:rPr lang="en-US" altLang="zh-CN" dirty="0">
                <a:latin typeface="Times New Roman" panose="02020603050405020304" pitchFamily="18" charset="0"/>
                <a:cs typeface="Times New Roman" panose="02020603050405020304" pitchFamily="18" charset="0"/>
              </a:rPr>
              <a:t>CDMA</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GSM</a:t>
            </a:r>
            <a:r>
              <a:rPr lang="zh-CN" altLang="en-US" dirty="0">
                <a:latin typeface="Times New Roman" panose="02020603050405020304" pitchFamily="18" charset="0"/>
                <a:cs typeface="Times New Roman" panose="02020603050405020304" pitchFamily="18" charset="0"/>
              </a:rPr>
              <a:t>数字蜂窝网络、拨号调制解调器、卫星、深空通信和</a:t>
            </a:r>
            <a:r>
              <a:rPr lang="en-US" altLang="zh-CN" dirty="0">
                <a:latin typeface="Times New Roman" panose="02020603050405020304" pitchFamily="18" charset="0"/>
                <a:cs typeface="Times New Roman" panose="02020603050405020304" pitchFamily="18" charset="0"/>
              </a:rPr>
              <a:t>802.11</a:t>
            </a:r>
            <a:r>
              <a:rPr lang="zh-CN" altLang="en-US" dirty="0">
                <a:latin typeface="Times New Roman" panose="02020603050405020304" pitchFamily="18" charset="0"/>
                <a:cs typeface="Times New Roman" panose="02020603050405020304" pitchFamily="18" charset="0"/>
              </a:rPr>
              <a:t>无线网络中解卷积码。现今也被常常用于语音识别、关键字识别、计算语言学和生物信息学中。例如在语音</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语音识别</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中，声音信号作为观察到的事件序列，而文本字符串，被看作是隐含的产生声音信号的原因，因此可对声音信号应用维特比算法寻找最有可能的文本字符串。</a:t>
            </a:r>
          </a:p>
        </p:txBody>
      </p:sp>
    </p:spTree>
    <p:extLst>
      <p:ext uri="{BB962C8B-B14F-4D97-AF65-F5344CB8AC3E}">
        <p14:creationId xmlns:p14="http://schemas.microsoft.com/office/powerpoint/2010/main" val="1207265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自然语言处理起源</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语言出现的目的是为了通信，每一种语言可以看成是一种编码的方式。把想要表达的意思通过语言表达出来就是进行了一次编码，而听到的人如果懂得解码方法</a:t>
            </a:r>
            <a:r>
              <a:rPr lang="en-US" altLang="zh-CN" dirty="0" smtClean="0"/>
              <a:t>(</a:t>
            </a:r>
            <a:r>
              <a:rPr lang="zh-CN" altLang="en-US" dirty="0" smtClean="0"/>
              <a:t>即懂得这门语言</a:t>
            </a:r>
            <a:r>
              <a:rPr lang="en-US" altLang="zh-CN" dirty="0" smtClean="0"/>
              <a:t>)</a:t>
            </a:r>
            <a:r>
              <a:rPr lang="zh-CN" altLang="en-US" dirty="0" smtClean="0"/>
              <a:t>，那么就可以话里的意思。这与摩斯密码等原理是一样的。</a:t>
            </a:r>
            <a:endParaRPr lang="en-US" altLang="zh-CN" dirty="0" smtClean="0"/>
          </a:p>
          <a:p>
            <a:pPr>
              <a:lnSpc>
                <a:spcPct val="120000"/>
              </a:lnSpc>
            </a:pPr>
            <a:r>
              <a:rPr lang="zh-CN" altLang="en-US" dirty="0" smtClean="0"/>
              <a:t>计算机出现以后，由于其在很多方面都比人类做得好，人们便希望计算机可以处理自然语言，这样很多人类不方便做的事就可以简单的吩咐计算机一声就可以了。</a:t>
            </a:r>
            <a:endParaRPr lang="zh-CN" altLang="en-US" dirty="0"/>
          </a:p>
        </p:txBody>
      </p:sp>
    </p:spTree>
    <p:extLst>
      <p:ext uri="{BB962C8B-B14F-4D97-AF65-F5344CB8AC3E}">
        <p14:creationId xmlns:p14="http://schemas.microsoft.com/office/powerpoint/2010/main" val="7515673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维特比算法与中文分词</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基于统计方法的中文分词需要把一个句子以不同的方法进行分割，然后计算每一种分法的概率，概率最大的即为最佳的分词方法。</a:t>
            </a:r>
            <a:endParaRPr lang="en-US" altLang="zh-CN" dirty="0" smtClean="0"/>
          </a:p>
          <a:p>
            <a:pPr>
              <a:lnSpc>
                <a:spcPct val="120000"/>
              </a:lnSpc>
            </a:pPr>
            <a:r>
              <a:rPr lang="zh-CN" altLang="en-US" dirty="0"/>
              <a:t>这一</a:t>
            </a:r>
            <a:r>
              <a:rPr lang="zh-CN" altLang="en-US" dirty="0" smtClean="0"/>
              <a:t>过程中不同的分法可以看成是从句子的开头到结尾的不同路径，要找的就是长度最短的那一条路径</a:t>
            </a:r>
            <a:r>
              <a:rPr lang="en-US" altLang="zh-CN" dirty="0" smtClean="0"/>
              <a:t>(</a:t>
            </a:r>
            <a:r>
              <a:rPr lang="zh-CN" altLang="en-US" dirty="0" smtClean="0"/>
              <a:t>通常进行分词时使用的是隐马尔可夫模型，而不是直接考虑把句子分割后的概率，但是隐马尔可夫模型同样是要找最短路径，找最短路径就需要维特比算法</a:t>
            </a:r>
            <a:r>
              <a:rPr lang="en-US" altLang="zh-CN" dirty="0" smtClean="0"/>
              <a:t>)</a:t>
            </a:r>
            <a:r>
              <a:rPr lang="zh-CN" altLang="en-US" dirty="0" smtClean="0"/>
              <a:t>。</a:t>
            </a:r>
            <a:endParaRPr lang="en-US" altLang="zh-CN" dirty="0" smtClean="0"/>
          </a:p>
        </p:txBody>
      </p:sp>
    </p:spTree>
    <p:extLst>
      <p:ext uri="{BB962C8B-B14F-4D97-AF65-F5344CB8AC3E}">
        <p14:creationId xmlns:p14="http://schemas.microsoft.com/office/powerpoint/2010/main" val="35561175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最短路径问题</a:t>
            </a:r>
            <a:endParaRPr lang="zh-CN" altLang="en-US" dirty="0"/>
          </a:p>
        </p:txBody>
      </p:sp>
      <p:sp>
        <p:nvSpPr>
          <p:cNvPr id="3" name="内容占位符 2"/>
          <p:cNvSpPr>
            <a:spLocks noGrp="1"/>
          </p:cNvSpPr>
          <p:nvPr>
            <p:ph idx="1"/>
          </p:nvPr>
        </p:nvSpPr>
        <p:spPr/>
        <p:txBody>
          <a:bodyPr/>
          <a:lstStyle/>
          <a:p>
            <a:r>
              <a:rPr lang="zh-CN" altLang="en-US" dirty="0" smtClean="0"/>
              <a:t>在下面的图</a:t>
            </a:r>
            <a:r>
              <a:rPr lang="en-US" altLang="zh-CN" dirty="0" smtClean="0"/>
              <a:t>(</a:t>
            </a:r>
            <a:r>
              <a:rPr lang="zh-CN" altLang="en-US" dirty="0" smtClean="0"/>
              <a:t>类似的图称为篱笆网络</a:t>
            </a:r>
            <a:r>
              <a:rPr lang="en-US" altLang="zh-CN" dirty="0" smtClean="0"/>
              <a:t>)</a:t>
            </a:r>
            <a:r>
              <a:rPr lang="zh-CN" altLang="en-US" dirty="0" smtClean="0"/>
              <a:t>中找到从</a:t>
            </a:r>
            <a:r>
              <a:rPr lang="en-US" altLang="zh-CN" dirty="0" smtClean="0"/>
              <a:t>A</a:t>
            </a:r>
            <a:r>
              <a:rPr lang="zh-CN" altLang="en-US" dirty="0" smtClean="0"/>
              <a:t>到</a:t>
            </a:r>
            <a:r>
              <a:rPr lang="en-US" altLang="zh-CN" dirty="0" smtClean="0"/>
              <a:t>E</a:t>
            </a:r>
            <a:r>
              <a:rPr lang="zh-CN" altLang="en-US" dirty="0" smtClean="0"/>
              <a:t>的最短路径</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390" y="2924944"/>
            <a:ext cx="7955614" cy="3744416"/>
          </a:xfrm>
          <a:prstGeom prst="rect">
            <a:avLst/>
          </a:prstGeom>
        </p:spPr>
      </p:pic>
    </p:spTree>
    <p:extLst>
      <p:ext uri="{BB962C8B-B14F-4D97-AF65-F5344CB8AC3E}">
        <p14:creationId xmlns:p14="http://schemas.microsoft.com/office/powerpoint/2010/main" val="33444037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最短路径问题</a:t>
            </a:r>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在图中从</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到</a:t>
            </a:r>
            <a:r>
              <a:rPr lang="en-US" altLang="zh-CN" dirty="0" smtClean="0">
                <a:latin typeface="Times New Roman" panose="02020603050405020304" pitchFamily="18" charset="0"/>
                <a:cs typeface="Times New Roman" panose="02020603050405020304" pitchFamily="18" charset="0"/>
              </a:rPr>
              <a:t>E</a:t>
            </a:r>
            <a:r>
              <a:rPr lang="zh-CN" altLang="en-US" dirty="0" smtClean="0">
                <a:latin typeface="Times New Roman" panose="02020603050405020304" pitchFamily="18" charset="0"/>
                <a:cs typeface="Times New Roman" panose="02020603050405020304" pitchFamily="18" charset="0"/>
              </a:rPr>
              <a:t>一共有</a:t>
            </a:r>
            <a:r>
              <a:rPr lang="en-US" altLang="zh-CN" dirty="0" smtClean="0">
                <a:latin typeface="Times New Roman" panose="02020603050405020304" pitchFamily="18" charset="0"/>
                <a:cs typeface="Times New Roman" panose="02020603050405020304" pitchFamily="18" charset="0"/>
              </a:rPr>
              <a:t>3×3×3=27</a:t>
            </a:r>
            <a:r>
              <a:rPr lang="zh-CN" altLang="en-US" dirty="0" smtClean="0">
                <a:latin typeface="Times New Roman" panose="02020603050405020304" pitchFamily="18" charset="0"/>
                <a:cs typeface="Times New Roman" panose="02020603050405020304" pitchFamily="18" charset="0"/>
              </a:rPr>
              <a:t>条路径，而一个有</a:t>
            </a:r>
            <a:r>
              <a:rPr lang="en-US" altLang="zh-CN" dirty="0" smtClean="0">
                <a:latin typeface="Times New Roman" panose="02020603050405020304" pitchFamily="18" charset="0"/>
                <a:cs typeface="Times New Roman" panose="02020603050405020304" pitchFamily="18" charset="0"/>
              </a:rPr>
              <a:t>10</a:t>
            </a:r>
            <a:r>
              <a:rPr lang="zh-CN" altLang="en-US" dirty="0" smtClean="0">
                <a:latin typeface="Times New Roman" panose="02020603050405020304" pitchFamily="18" charset="0"/>
                <a:cs typeface="Times New Roman" panose="02020603050405020304" pitchFamily="18" charset="0"/>
              </a:rPr>
              <a:t>层的篱笆网络，哪怕每一层也只有</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个节点，那么可能的路径也会有</a:t>
            </a:r>
            <a:r>
              <a:rPr lang="en-US" altLang="zh-CN" dirty="0" smtClean="0">
                <a:latin typeface="Times New Roman" panose="02020603050405020304" pitchFamily="18" charset="0"/>
                <a:cs typeface="Times New Roman" panose="02020603050405020304" pitchFamily="18" charset="0"/>
              </a:rPr>
              <a:t>3</a:t>
            </a:r>
            <a:r>
              <a:rPr lang="en-US" altLang="zh-CN" baseline="30000" dirty="0" smtClean="0">
                <a:latin typeface="Times New Roman" panose="02020603050405020304" pitchFamily="18" charset="0"/>
                <a:cs typeface="Times New Roman" panose="02020603050405020304" pitchFamily="18" charset="0"/>
              </a:rPr>
              <a:t>10</a:t>
            </a:r>
            <a:r>
              <a:rPr lang="zh-CN" altLang="en-US" dirty="0" smtClean="0">
                <a:latin typeface="Times New Roman" panose="02020603050405020304" pitchFamily="18" charset="0"/>
                <a:cs typeface="Times New Roman" panose="02020603050405020304" pitchFamily="18" charset="0"/>
              </a:rPr>
              <a:t>种。当层数增加时，路径的数量会呈指数式的增加，直接穷举所有路径是行不通的。</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60789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篱笆网络特点</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从上面的图中我们可以得到以下结论：</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如果最后得到的最短路径经过某个节点</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比如</a:t>
            </a:r>
            <a:r>
              <a:rPr lang="en-US" altLang="zh-CN" dirty="0" smtClean="0">
                <a:latin typeface="Times New Roman" panose="02020603050405020304" pitchFamily="18" charset="0"/>
                <a:cs typeface="Times New Roman" panose="02020603050405020304" pitchFamily="18" charset="0"/>
              </a:rPr>
              <a:t>C2)</a:t>
            </a:r>
            <a:r>
              <a:rPr lang="zh-CN" altLang="en-US" dirty="0" smtClean="0">
                <a:latin typeface="Times New Roman" panose="02020603050405020304" pitchFamily="18" charset="0"/>
                <a:cs typeface="Times New Roman" panose="02020603050405020304" pitchFamily="18" charset="0"/>
              </a:rPr>
              <a:t>，而且最短路径中从</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到</a:t>
            </a:r>
            <a:r>
              <a:rPr lang="en-US" altLang="zh-CN" dirty="0" smtClean="0">
                <a:latin typeface="Times New Roman" panose="02020603050405020304" pitchFamily="18" charset="0"/>
                <a:cs typeface="Times New Roman" panose="02020603050405020304" pitchFamily="18" charset="0"/>
              </a:rPr>
              <a:t>C2</a:t>
            </a:r>
            <a:r>
              <a:rPr lang="zh-CN" altLang="en-US" dirty="0" smtClean="0">
                <a:latin typeface="Times New Roman" panose="02020603050405020304" pitchFamily="18" charset="0"/>
                <a:cs typeface="Times New Roman" panose="02020603050405020304" pitchFamily="18" charset="0"/>
              </a:rPr>
              <a:t>的路径为</a:t>
            </a:r>
            <a:r>
              <a:rPr lang="en-US" altLang="zh-CN" dirty="0" smtClean="0">
                <a:latin typeface="Times New Roman" panose="02020603050405020304" pitchFamily="18" charset="0"/>
                <a:cs typeface="Times New Roman" panose="02020603050405020304" pitchFamily="18" charset="0"/>
              </a:rPr>
              <a:t>A-&gt;B2-&gt;C2</a:t>
            </a:r>
            <a:r>
              <a:rPr lang="zh-CN" altLang="en-US" dirty="0" smtClean="0">
                <a:latin typeface="Times New Roman" panose="02020603050405020304" pitchFamily="18" charset="0"/>
                <a:cs typeface="Times New Roman" panose="02020603050405020304" pitchFamily="18" charset="0"/>
              </a:rPr>
              <a:t>，那么从</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到</a:t>
            </a:r>
            <a:r>
              <a:rPr lang="en-US" altLang="zh-CN" dirty="0" smtClean="0">
                <a:latin typeface="Times New Roman" panose="02020603050405020304" pitchFamily="18" charset="0"/>
                <a:cs typeface="Times New Roman" panose="02020603050405020304" pitchFamily="18" charset="0"/>
              </a:rPr>
              <a:t>C2</a:t>
            </a:r>
            <a:r>
              <a:rPr lang="zh-CN" altLang="en-US" dirty="0" smtClean="0">
                <a:latin typeface="Times New Roman" panose="02020603050405020304" pitchFamily="18" charset="0"/>
                <a:cs typeface="Times New Roman" panose="02020603050405020304" pitchFamily="18" charset="0"/>
              </a:rPr>
              <a:t>的最短路径</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不考虑</a:t>
            </a:r>
            <a:r>
              <a:rPr lang="en-US" altLang="zh-CN" dirty="0" smtClean="0">
                <a:latin typeface="Times New Roman" panose="02020603050405020304" pitchFamily="18" charset="0"/>
                <a:cs typeface="Times New Roman" panose="02020603050405020304" pitchFamily="18" charset="0"/>
              </a:rPr>
              <a:t>D</a:t>
            </a:r>
            <a:r>
              <a:rPr lang="zh-CN" altLang="en-US" dirty="0" smtClean="0">
                <a:latin typeface="Times New Roman" panose="02020603050405020304" pitchFamily="18" charset="0"/>
                <a:cs typeface="Times New Roman" panose="02020603050405020304" pitchFamily="18" charset="0"/>
              </a:rPr>
              <a:t>层和</a:t>
            </a:r>
            <a:r>
              <a:rPr lang="en-US" altLang="zh-CN" dirty="0" smtClean="0">
                <a:latin typeface="Times New Roman" panose="02020603050405020304" pitchFamily="18" charset="0"/>
                <a:cs typeface="Times New Roman" panose="02020603050405020304" pitchFamily="18" charset="0"/>
              </a:rPr>
              <a:t>E)</a:t>
            </a:r>
            <a:r>
              <a:rPr lang="zh-CN" altLang="en-US" dirty="0" smtClean="0">
                <a:latin typeface="Times New Roman" panose="02020603050405020304" pitchFamily="18" charset="0"/>
                <a:cs typeface="Times New Roman" panose="02020603050405020304" pitchFamily="18" charset="0"/>
              </a:rPr>
              <a:t>也一定是</a:t>
            </a:r>
            <a:r>
              <a:rPr lang="en-US" altLang="zh-CN" dirty="0">
                <a:latin typeface="Times New Roman" panose="02020603050405020304" pitchFamily="18" charset="0"/>
                <a:cs typeface="Times New Roman" panose="02020603050405020304" pitchFamily="18" charset="0"/>
              </a:rPr>
              <a:t>A-&gt;B2-&gt;</a:t>
            </a:r>
            <a:r>
              <a:rPr lang="en-US" altLang="zh-CN" dirty="0" smtClean="0">
                <a:latin typeface="Times New Roman" panose="02020603050405020304" pitchFamily="18" charset="0"/>
                <a:cs typeface="Times New Roman" panose="02020603050405020304" pitchFamily="18" charset="0"/>
              </a:rPr>
              <a:t>C2</a:t>
            </a:r>
            <a:r>
              <a:rPr lang="zh-CN" altLang="en-US" dirty="0" smtClean="0">
                <a:latin typeface="Times New Roman" panose="02020603050405020304" pitchFamily="18" charset="0"/>
                <a:cs typeface="Times New Roman" panose="02020603050405020304" pitchFamily="18" charset="0"/>
              </a:rPr>
              <a:t>，不会是</a:t>
            </a:r>
            <a:r>
              <a:rPr lang="en-US" altLang="zh-CN" dirty="0">
                <a:latin typeface="Times New Roman" panose="02020603050405020304" pitchFamily="18" charset="0"/>
                <a:cs typeface="Times New Roman" panose="02020603050405020304" pitchFamily="18" charset="0"/>
              </a:rPr>
              <a:t>A-&gt;</a:t>
            </a:r>
            <a:r>
              <a:rPr lang="en-US" altLang="zh-CN" dirty="0" smtClean="0">
                <a:latin typeface="Times New Roman" panose="02020603050405020304" pitchFamily="18" charset="0"/>
                <a:cs typeface="Times New Roman" panose="02020603050405020304" pitchFamily="18" charset="0"/>
              </a:rPr>
              <a:t>B1-</a:t>
            </a:r>
            <a:r>
              <a:rPr lang="en-US" altLang="zh-CN" dirty="0">
                <a:latin typeface="Times New Roman" panose="02020603050405020304" pitchFamily="18" charset="0"/>
                <a:cs typeface="Times New Roman" panose="02020603050405020304" pitchFamily="18" charset="0"/>
              </a:rPr>
              <a:t>&gt;</a:t>
            </a:r>
            <a:r>
              <a:rPr lang="en-US" altLang="zh-CN" dirty="0" smtClean="0">
                <a:latin typeface="Times New Roman" panose="02020603050405020304" pitchFamily="18" charset="0"/>
                <a:cs typeface="Times New Roman" panose="02020603050405020304" pitchFamily="18" charset="0"/>
              </a:rPr>
              <a:t>C2</a:t>
            </a:r>
            <a:r>
              <a:rPr lang="zh-CN" altLang="en-US" dirty="0" smtClean="0">
                <a:latin typeface="Times New Roman" panose="02020603050405020304" pitchFamily="18" charset="0"/>
                <a:cs typeface="Times New Roman" panose="02020603050405020304" pitchFamily="18" charset="0"/>
              </a:rPr>
              <a:t>或者</a:t>
            </a:r>
            <a:r>
              <a:rPr lang="en-US" altLang="zh-CN" dirty="0">
                <a:latin typeface="Times New Roman" panose="02020603050405020304" pitchFamily="18" charset="0"/>
                <a:cs typeface="Times New Roman" panose="02020603050405020304" pitchFamily="18" charset="0"/>
              </a:rPr>
              <a:t>A-&gt;</a:t>
            </a:r>
            <a:r>
              <a:rPr lang="en-US" altLang="zh-CN" dirty="0" smtClean="0">
                <a:latin typeface="Times New Roman" panose="02020603050405020304" pitchFamily="18" charset="0"/>
                <a:cs typeface="Times New Roman" panose="02020603050405020304" pitchFamily="18" charset="0"/>
              </a:rPr>
              <a:t>B3-</a:t>
            </a:r>
            <a:r>
              <a:rPr lang="en-US" altLang="zh-CN" dirty="0">
                <a:latin typeface="Times New Roman" panose="02020603050405020304" pitchFamily="18" charset="0"/>
                <a:cs typeface="Times New Roman" panose="02020603050405020304" pitchFamily="18" charset="0"/>
              </a:rPr>
              <a:t>&gt;C2</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从</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到</a:t>
            </a:r>
            <a:r>
              <a:rPr lang="en-US" altLang="zh-CN" dirty="0" smtClean="0">
                <a:latin typeface="Times New Roman" panose="02020603050405020304" pitchFamily="18" charset="0"/>
                <a:cs typeface="Times New Roman" panose="02020603050405020304" pitchFamily="18" charset="0"/>
              </a:rPr>
              <a:t>E</a:t>
            </a:r>
            <a:r>
              <a:rPr lang="zh-CN" altLang="en-US" dirty="0" smtClean="0">
                <a:latin typeface="Times New Roman" panose="02020603050405020304" pitchFamily="18" charset="0"/>
                <a:cs typeface="Times New Roman" panose="02020603050405020304" pitchFamily="18" charset="0"/>
              </a:rPr>
              <a:t>共需要经过</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层</a:t>
            </a:r>
            <a:r>
              <a:rPr lang="en-US" altLang="zh-CN" dirty="0" smtClean="0">
                <a:latin typeface="Times New Roman" panose="02020603050405020304" pitchFamily="18" charset="0"/>
                <a:cs typeface="Times New Roman" panose="02020603050405020304" pitchFamily="18" charset="0"/>
              </a:rPr>
              <a:t>(B</a:t>
            </a:r>
            <a:r>
              <a:rPr lang="zh-CN" altLang="en-US" dirty="0" smtClean="0">
                <a:latin typeface="Times New Roman" panose="02020603050405020304" pitchFamily="18" charset="0"/>
                <a:cs typeface="Times New Roman" panose="02020603050405020304" pitchFamily="18" charset="0"/>
              </a:rPr>
              <a:t>层、</a:t>
            </a:r>
            <a:r>
              <a:rPr lang="en-US" altLang="zh-CN" dirty="0" smtClean="0">
                <a:latin typeface="Times New Roman" panose="02020603050405020304" pitchFamily="18" charset="0"/>
                <a:cs typeface="Times New Roman" panose="02020603050405020304" pitchFamily="18" charset="0"/>
              </a:rPr>
              <a:t>C</a:t>
            </a:r>
            <a:r>
              <a:rPr lang="zh-CN" altLang="en-US" dirty="0" smtClean="0">
                <a:latin typeface="Times New Roman" panose="02020603050405020304" pitchFamily="18" charset="0"/>
                <a:cs typeface="Times New Roman" panose="02020603050405020304" pitchFamily="18" charset="0"/>
              </a:rPr>
              <a:t>层和</a:t>
            </a:r>
            <a:r>
              <a:rPr lang="en-US" altLang="zh-CN" dirty="0" smtClean="0">
                <a:latin typeface="Times New Roman" panose="02020603050405020304" pitchFamily="18" charset="0"/>
                <a:cs typeface="Times New Roman" panose="02020603050405020304" pitchFamily="18" charset="0"/>
              </a:rPr>
              <a:t>D</a:t>
            </a:r>
            <a:r>
              <a:rPr lang="zh-CN" altLang="en-US" dirty="0" smtClean="0">
                <a:latin typeface="Times New Roman" panose="02020603050405020304" pitchFamily="18" charset="0"/>
                <a:cs typeface="Times New Roman" panose="02020603050405020304" pitchFamily="18" charset="0"/>
              </a:rPr>
              <a:t>层</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，不可能跳过任何一层，比如</a:t>
            </a:r>
            <a:r>
              <a:rPr lang="en-US" altLang="zh-CN" dirty="0">
                <a:latin typeface="Times New Roman" panose="02020603050405020304" pitchFamily="18" charset="0"/>
                <a:cs typeface="Times New Roman" panose="02020603050405020304" pitchFamily="18" charset="0"/>
              </a:rPr>
              <a:t>A-</a:t>
            </a:r>
            <a:r>
              <a:rPr lang="en-US" altLang="zh-CN" dirty="0" smtClean="0">
                <a:latin typeface="Times New Roman" panose="02020603050405020304" pitchFamily="18" charset="0"/>
                <a:cs typeface="Times New Roman" panose="02020603050405020304" pitchFamily="18" charset="0"/>
              </a:rPr>
              <a:t>&gt;C2-&gt;D2-&gt;E</a:t>
            </a:r>
            <a:r>
              <a:rPr lang="zh-CN" altLang="en-US" dirty="0" smtClean="0">
                <a:latin typeface="Times New Roman" panose="02020603050405020304" pitchFamily="18" charset="0"/>
                <a:cs typeface="Times New Roman" panose="02020603050405020304" pitchFamily="18" charset="0"/>
              </a:rPr>
              <a:t>是不可能存在的。</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09098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篱笆网络特点</a:t>
            </a:r>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由以上两条结论可以知道：如果已经找到了从</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到第</a:t>
            </a:r>
            <a:r>
              <a:rPr lang="en-US" altLang="zh-CN" dirty="0" smtClean="0">
                <a:latin typeface="Times New Roman" panose="02020603050405020304" pitchFamily="18" charset="0"/>
                <a:cs typeface="Times New Roman" panose="02020603050405020304" pitchFamily="18" charset="0"/>
              </a:rPr>
              <a:t>i</a:t>
            </a:r>
            <a:r>
              <a:rPr lang="zh-CN" altLang="en-US" dirty="0" smtClean="0">
                <a:latin typeface="Times New Roman" panose="02020603050405020304" pitchFamily="18" charset="0"/>
                <a:cs typeface="Times New Roman" panose="02020603050405020304" pitchFamily="18" charset="0"/>
              </a:rPr>
              <a:t>层每个节点的最短路径</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动态规划思想</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，同时我们也知道从第</a:t>
            </a:r>
            <a:r>
              <a:rPr lang="en-US" altLang="zh-CN" dirty="0" smtClean="0">
                <a:latin typeface="Times New Roman" panose="02020603050405020304" pitchFamily="18" charset="0"/>
                <a:cs typeface="Times New Roman" panose="02020603050405020304" pitchFamily="18" charset="0"/>
              </a:rPr>
              <a:t>i</a:t>
            </a:r>
            <a:r>
              <a:rPr lang="zh-CN" altLang="en-US" dirty="0" smtClean="0">
                <a:latin typeface="Times New Roman" panose="02020603050405020304" pitchFamily="18" charset="0"/>
                <a:cs typeface="Times New Roman" panose="02020603050405020304" pitchFamily="18" charset="0"/>
              </a:rPr>
              <a:t>层各个节点到第</a:t>
            </a:r>
            <a:r>
              <a:rPr lang="en-US" altLang="zh-CN" dirty="0" smtClean="0">
                <a:latin typeface="Times New Roman" panose="02020603050405020304" pitchFamily="18" charset="0"/>
                <a:cs typeface="Times New Roman" panose="02020603050405020304" pitchFamily="18" charset="0"/>
              </a:rPr>
              <a:t>i+1</a:t>
            </a:r>
            <a:r>
              <a:rPr lang="zh-CN" altLang="en-US" dirty="0" smtClean="0">
                <a:latin typeface="Times New Roman" panose="02020603050405020304" pitchFamily="18" charset="0"/>
                <a:cs typeface="Times New Roman" panose="02020603050405020304" pitchFamily="18" charset="0"/>
              </a:rPr>
              <a:t>层各个节点的路径长度，那么只需要考虑从</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到第</a:t>
            </a:r>
            <a:r>
              <a:rPr lang="en-US" altLang="zh-CN" dirty="0" smtClean="0">
                <a:latin typeface="Times New Roman" panose="02020603050405020304" pitchFamily="18" charset="0"/>
                <a:cs typeface="Times New Roman" panose="02020603050405020304" pitchFamily="18" charset="0"/>
              </a:rPr>
              <a:t>i</a:t>
            </a:r>
            <a:r>
              <a:rPr lang="zh-CN" altLang="en-US" dirty="0" smtClean="0">
                <a:latin typeface="Times New Roman" panose="02020603050405020304" pitchFamily="18" charset="0"/>
                <a:cs typeface="Times New Roman" panose="02020603050405020304" pitchFamily="18" charset="0"/>
              </a:rPr>
              <a:t>层各个节点的最短路径和从第</a:t>
            </a:r>
            <a:r>
              <a:rPr lang="en-US" altLang="zh-CN" dirty="0" smtClean="0">
                <a:latin typeface="Times New Roman" panose="02020603050405020304" pitchFamily="18" charset="0"/>
                <a:cs typeface="Times New Roman" panose="02020603050405020304" pitchFamily="18" charset="0"/>
              </a:rPr>
              <a:t>i</a:t>
            </a:r>
            <a:r>
              <a:rPr lang="zh-CN" altLang="en-US" dirty="0" smtClean="0">
                <a:latin typeface="Times New Roman" panose="02020603050405020304" pitchFamily="18" charset="0"/>
                <a:cs typeface="Times New Roman" panose="02020603050405020304" pitchFamily="18" charset="0"/>
              </a:rPr>
              <a:t>层到第</a:t>
            </a:r>
            <a:r>
              <a:rPr lang="en-US" altLang="zh-CN" dirty="0" smtClean="0">
                <a:latin typeface="Times New Roman" panose="02020603050405020304" pitchFamily="18" charset="0"/>
                <a:cs typeface="Times New Roman" panose="02020603050405020304" pitchFamily="18" charset="0"/>
              </a:rPr>
              <a:t>i+1</a:t>
            </a:r>
            <a:r>
              <a:rPr lang="zh-CN" altLang="en-US" dirty="0" smtClean="0">
                <a:latin typeface="Times New Roman" panose="02020603050405020304" pitchFamily="18" charset="0"/>
                <a:cs typeface="Times New Roman" panose="02020603050405020304" pitchFamily="18" charset="0"/>
              </a:rPr>
              <a:t>层各个节点的路径之和即可。</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71640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动态规划</a:t>
            </a:r>
            <a:r>
              <a:rPr lang="zh-CN" altLang="en-US" dirty="0"/>
              <a:t>，</a:t>
            </a:r>
            <a:r>
              <a:rPr lang="zh-CN" altLang="en-US" dirty="0" smtClean="0"/>
              <a:t>大事化小</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如果篱笆网络不是上面那种形式，而是下面这种形式</a:t>
            </a:r>
            <a:endParaRPr lang="zh-CN" altLang="en-US" dirty="0">
              <a:latin typeface="Times New Roman" panose="02020603050405020304" pitchFamily="18" charset="0"/>
              <a:cs typeface="Times New Roman" panose="02020603050405020304" pitchFamily="18" charset="0"/>
            </a:endParaRP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260" y="2708920"/>
            <a:ext cx="3892105" cy="3816424"/>
          </a:xfrm>
          <a:prstGeom prst="rect">
            <a:avLst/>
          </a:prstGeom>
        </p:spPr>
      </p:pic>
    </p:spTree>
    <p:extLst>
      <p:ext uri="{BB962C8B-B14F-4D97-AF65-F5344CB8AC3E}">
        <p14:creationId xmlns:p14="http://schemas.microsoft.com/office/powerpoint/2010/main" val="28418750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动态规划，大事化小</a:t>
            </a:r>
          </a:p>
        </p:txBody>
      </p:sp>
      <p:sp>
        <p:nvSpPr>
          <p:cNvPr id="3" name="内容占位符 2"/>
          <p:cNvSpPr>
            <a:spLocks noGrp="1"/>
          </p:cNvSpPr>
          <p:nvPr>
            <p:ph idx="1"/>
          </p:nvPr>
        </p:nvSpPr>
        <p:spPr/>
        <p:txBody>
          <a:bodyPr/>
          <a:lstStyle/>
          <a:p>
            <a:pPr>
              <a:lnSpc>
                <a:spcPct val="120000"/>
              </a:lnSpc>
            </a:pPr>
            <a:r>
              <a:rPr lang="zh-CN" altLang="en-US" dirty="0" smtClean="0"/>
              <a:t>在上面图中如果要找到从</a:t>
            </a:r>
            <a:r>
              <a:rPr lang="en-US" altLang="zh-CN" dirty="0" smtClean="0"/>
              <a:t>A</a:t>
            </a:r>
            <a:r>
              <a:rPr lang="zh-CN" altLang="en-US" dirty="0" smtClean="0"/>
              <a:t>到</a:t>
            </a:r>
            <a:r>
              <a:rPr lang="en-US" altLang="zh-CN" dirty="0" smtClean="0"/>
              <a:t>E</a:t>
            </a:r>
            <a:r>
              <a:rPr lang="zh-CN" altLang="en-US" dirty="0" smtClean="0"/>
              <a:t>的最短路径只需要分别计算</a:t>
            </a:r>
            <a:r>
              <a:rPr lang="en-US" altLang="zh-CN" dirty="0">
                <a:latin typeface="Times New Roman" panose="02020603050405020304" pitchFamily="18" charset="0"/>
                <a:cs typeface="Times New Roman" panose="02020603050405020304" pitchFamily="18" charset="0"/>
              </a:rPr>
              <a:t>A-</a:t>
            </a:r>
            <a:r>
              <a:rPr lang="en-US" altLang="zh-CN" dirty="0" smtClean="0">
                <a:latin typeface="Times New Roman" panose="02020603050405020304" pitchFamily="18" charset="0"/>
                <a:cs typeface="Times New Roman" panose="02020603050405020304" pitchFamily="18" charset="0"/>
              </a:rPr>
              <a:t>&gt;D1-&gt;E,</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A-</a:t>
            </a:r>
            <a:r>
              <a:rPr lang="en-US" altLang="zh-CN" dirty="0">
                <a:latin typeface="Times New Roman" panose="02020603050405020304" pitchFamily="18" charset="0"/>
                <a:cs typeface="Times New Roman" panose="02020603050405020304" pitchFamily="18" charset="0"/>
              </a:rPr>
              <a:t>&gt;</a:t>
            </a:r>
            <a:r>
              <a:rPr lang="en-US" altLang="zh-CN" dirty="0" smtClean="0">
                <a:latin typeface="Times New Roman" panose="02020603050405020304" pitchFamily="18" charset="0"/>
                <a:cs typeface="Times New Roman" panose="02020603050405020304" pitchFamily="18" charset="0"/>
              </a:rPr>
              <a:t>D2-</a:t>
            </a:r>
            <a:r>
              <a:rPr lang="en-US" altLang="zh-CN" dirty="0">
                <a:latin typeface="Times New Roman" panose="02020603050405020304" pitchFamily="18" charset="0"/>
                <a:cs typeface="Times New Roman" panose="02020603050405020304" pitchFamily="18" charset="0"/>
              </a:rPr>
              <a:t>&gt;</a:t>
            </a:r>
            <a:r>
              <a:rPr lang="en-US" altLang="zh-CN" dirty="0" smtClean="0">
                <a:latin typeface="Times New Roman" panose="02020603050405020304" pitchFamily="18" charset="0"/>
                <a:cs typeface="Times New Roman" panose="02020603050405020304" pitchFamily="18" charset="0"/>
              </a:rPr>
              <a:t>E, A-</a:t>
            </a:r>
            <a:r>
              <a:rPr lang="en-US" altLang="zh-CN" dirty="0">
                <a:latin typeface="Times New Roman" panose="02020603050405020304" pitchFamily="18" charset="0"/>
                <a:cs typeface="Times New Roman" panose="02020603050405020304" pitchFamily="18" charset="0"/>
              </a:rPr>
              <a:t>&gt;</a:t>
            </a:r>
            <a:r>
              <a:rPr lang="en-US" altLang="zh-CN" dirty="0" smtClean="0">
                <a:latin typeface="Times New Roman" panose="02020603050405020304" pitchFamily="18" charset="0"/>
                <a:cs typeface="Times New Roman" panose="02020603050405020304" pitchFamily="18" charset="0"/>
              </a:rPr>
              <a:t>D3-</a:t>
            </a:r>
            <a:r>
              <a:rPr lang="en-US" altLang="zh-CN" dirty="0">
                <a:latin typeface="Times New Roman" panose="02020603050405020304" pitchFamily="18" charset="0"/>
                <a:cs typeface="Times New Roman" panose="02020603050405020304" pitchFamily="18" charset="0"/>
              </a:rPr>
              <a:t>&gt;</a:t>
            </a:r>
            <a:r>
              <a:rPr lang="en-US" altLang="zh-CN" dirty="0" smtClean="0">
                <a:latin typeface="Times New Roman" panose="02020603050405020304" pitchFamily="18" charset="0"/>
                <a:cs typeface="Times New Roman" panose="02020603050405020304" pitchFamily="18" charset="0"/>
              </a:rPr>
              <a:t>E</a:t>
            </a:r>
            <a:r>
              <a:rPr lang="zh-CN" altLang="en-US" dirty="0" smtClean="0">
                <a:latin typeface="Times New Roman" panose="02020603050405020304" pitchFamily="18" charset="0"/>
                <a:cs typeface="Times New Roman" panose="02020603050405020304" pitchFamily="18" charset="0"/>
              </a:rPr>
              <a:t>的路径长度即可，此时的最短路径长度为</a:t>
            </a:r>
            <a:r>
              <a:rPr lang="en-US" altLang="zh-CN" dirty="0" smtClean="0">
                <a:latin typeface="Times New Roman" panose="02020603050405020304" pitchFamily="18" charset="0"/>
                <a:cs typeface="Times New Roman" panose="02020603050405020304" pitchFamily="18" charset="0"/>
              </a:rPr>
              <a:t>17(</a:t>
            </a:r>
            <a:r>
              <a:rPr lang="en-US" altLang="zh-CN" dirty="0">
                <a:latin typeface="Times New Roman" panose="02020603050405020304" pitchFamily="18" charset="0"/>
                <a:cs typeface="Times New Roman" panose="02020603050405020304" pitchFamily="18" charset="0"/>
              </a:rPr>
              <a:t>A-&gt;D3-&gt;E</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其实，在这个简单的篱笆网络中，从</a:t>
            </a:r>
            <a:r>
              <a:rPr lang="en-US" altLang="zh-CN" dirty="0" smtClean="0">
                <a:latin typeface="Times New Roman" panose="02020603050405020304" pitchFamily="18" charset="0"/>
                <a:cs typeface="Times New Roman" panose="02020603050405020304" pitchFamily="18" charset="0"/>
              </a:rPr>
              <a:t>D</a:t>
            </a:r>
            <a:r>
              <a:rPr lang="zh-CN" altLang="en-US" dirty="0" smtClean="0">
                <a:latin typeface="Times New Roman" panose="02020603050405020304" pitchFamily="18" charset="0"/>
                <a:cs typeface="Times New Roman" panose="02020603050405020304" pitchFamily="18" charset="0"/>
              </a:rPr>
              <a:t>层到</a:t>
            </a:r>
            <a:r>
              <a:rPr lang="en-US" altLang="zh-CN" dirty="0" smtClean="0">
                <a:latin typeface="Times New Roman" panose="02020603050405020304" pitchFamily="18" charset="0"/>
                <a:cs typeface="Times New Roman" panose="02020603050405020304" pitchFamily="18" charset="0"/>
              </a:rPr>
              <a:t>E</a:t>
            </a:r>
            <a:r>
              <a:rPr lang="zh-CN" altLang="en-US" dirty="0" smtClean="0">
                <a:latin typeface="Times New Roman" panose="02020603050405020304" pitchFamily="18" charset="0"/>
                <a:cs typeface="Times New Roman" panose="02020603050405020304" pitchFamily="18" charset="0"/>
              </a:rPr>
              <a:t>的三个距离是已知的</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就是最开始那个篱笆网络中的三个距离</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，而从</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到</a:t>
            </a:r>
            <a:r>
              <a:rPr lang="en-US" altLang="zh-CN" dirty="0" smtClean="0">
                <a:latin typeface="Times New Roman" panose="02020603050405020304" pitchFamily="18" charset="0"/>
                <a:cs typeface="Times New Roman" panose="02020603050405020304" pitchFamily="18" charset="0"/>
              </a:rPr>
              <a:t>D</a:t>
            </a:r>
            <a:r>
              <a:rPr lang="zh-CN" altLang="en-US" dirty="0" smtClean="0">
                <a:latin typeface="Times New Roman" panose="02020603050405020304" pitchFamily="18" charset="0"/>
                <a:cs typeface="Times New Roman" panose="02020603050405020304" pitchFamily="18" charset="0"/>
              </a:rPr>
              <a:t>层的</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个距离是假设出来的，或者说是根据动态规划我们假设已经找到了从</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到</a:t>
            </a:r>
            <a:r>
              <a:rPr lang="en-US" altLang="zh-CN" dirty="0" smtClean="0">
                <a:latin typeface="Times New Roman" panose="02020603050405020304" pitchFamily="18" charset="0"/>
                <a:cs typeface="Times New Roman" panose="02020603050405020304" pitchFamily="18" charset="0"/>
              </a:rPr>
              <a:t>D1,D2,D3</a:t>
            </a:r>
            <a:r>
              <a:rPr lang="zh-CN" altLang="en-US" dirty="0" smtClean="0">
                <a:latin typeface="Times New Roman" panose="02020603050405020304" pitchFamily="18" charset="0"/>
                <a:cs typeface="Times New Roman" panose="02020603050405020304" pitchFamily="18" charset="0"/>
              </a:rPr>
              <a:t>的最短路径，随意给了三个数作为这三个路径的长度。</a:t>
            </a:r>
            <a:endParaRPr lang="zh-CN" altLang="en-US" dirty="0"/>
          </a:p>
          <a:p>
            <a:pPr>
              <a:lnSpc>
                <a:spcPct val="120000"/>
              </a:lnSpc>
            </a:pPr>
            <a:endParaRPr lang="zh-CN" altLang="en-US" dirty="0"/>
          </a:p>
        </p:txBody>
      </p:sp>
    </p:spTree>
    <p:extLst>
      <p:ext uri="{BB962C8B-B14F-4D97-AF65-F5344CB8AC3E}">
        <p14:creationId xmlns:p14="http://schemas.microsoft.com/office/powerpoint/2010/main" val="19749292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动态规划，大事化小</a:t>
            </a:r>
          </a:p>
        </p:txBody>
      </p:sp>
      <p:sp>
        <p:nvSpPr>
          <p:cNvPr id="3" name="内容占位符 2"/>
          <p:cNvSpPr>
            <a:spLocks noGrp="1"/>
          </p:cNvSpPr>
          <p:nvPr>
            <p:ph idx="1"/>
          </p:nvPr>
        </p:nvSpPr>
        <p:spPr/>
        <p:txBody>
          <a:bodyPr/>
          <a:lstStyle/>
          <a:p>
            <a:r>
              <a:rPr lang="zh-CN" altLang="en-US" dirty="0" smtClean="0"/>
              <a:t>其实，真正的动态规划此时的篱笆网络图应该为</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smtClean="0"/>
              <a:t>因为此时从</a:t>
            </a:r>
            <a:r>
              <a:rPr lang="en-US" altLang="zh-CN" dirty="0" smtClean="0"/>
              <a:t>A</a:t>
            </a:r>
            <a:r>
              <a:rPr lang="zh-CN" altLang="en-US" dirty="0" smtClean="0"/>
              <a:t>到</a:t>
            </a:r>
            <a:r>
              <a:rPr lang="en-US" altLang="zh-CN" dirty="0" smtClean="0"/>
              <a:t>D</a:t>
            </a:r>
            <a:r>
              <a:rPr lang="zh-CN" altLang="en-US" dirty="0" smtClean="0"/>
              <a:t>层的三个最短路径的长度还不知道。</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2026" y="2420888"/>
            <a:ext cx="2991267" cy="3381847"/>
          </a:xfrm>
          <a:prstGeom prst="rect">
            <a:avLst/>
          </a:prstGeom>
        </p:spPr>
      </p:pic>
    </p:spTree>
    <p:extLst>
      <p:ext uri="{BB962C8B-B14F-4D97-AF65-F5344CB8AC3E}">
        <p14:creationId xmlns:p14="http://schemas.microsoft.com/office/powerpoint/2010/main" val="257685859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动态规划，大事化小</a:t>
            </a:r>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从</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到</a:t>
            </a:r>
            <a:r>
              <a:rPr lang="en-US" altLang="zh-CN" dirty="0" smtClean="0">
                <a:latin typeface="Times New Roman" panose="02020603050405020304" pitchFamily="18" charset="0"/>
                <a:cs typeface="Times New Roman" panose="02020603050405020304" pitchFamily="18" charset="0"/>
              </a:rPr>
              <a:t>D</a:t>
            </a:r>
            <a:r>
              <a:rPr lang="zh-CN" altLang="en-US" dirty="0" smtClean="0">
                <a:latin typeface="Times New Roman" panose="02020603050405020304" pitchFamily="18" charset="0"/>
                <a:cs typeface="Times New Roman" panose="02020603050405020304" pitchFamily="18" charset="0"/>
              </a:rPr>
              <a:t>层的三个距离需要逐个进行计算，考虑从</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到</a:t>
            </a:r>
            <a:r>
              <a:rPr lang="en-US" altLang="zh-CN" dirty="0" smtClean="0">
                <a:latin typeface="Times New Roman" panose="02020603050405020304" pitchFamily="18" charset="0"/>
                <a:cs typeface="Times New Roman" panose="02020603050405020304" pitchFamily="18" charset="0"/>
              </a:rPr>
              <a:t>D1</a:t>
            </a:r>
            <a:r>
              <a:rPr lang="zh-CN" altLang="en-US" dirty="0" smtClean="0">
                <a:latin typeface="Times New Roman" panose="02020603050405020304" pitchFamily="18" charset="0"/>
                <a:cs typeface="Times New Roman" panose="02020603050405020304" pitchFamily="18" charset="0"/>
              </a:rPr>
              <a:t>的最短路径，有</a:t>
            </a:r>
            <a:endParaRPr lang="zh-CN" altLang="en-US" dirty="0">
              <a:latin typeface="Times New Roman" panose="02020603050405020304" pitchFamily="18" charset="0"/>
              <a:cs typeface="Times New Roman" panose="02020603050405020304" pitchFamily="18" charset="0"/>
            </a:endParaRP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3089785"/>
            <a:ext cx="6335009" cy="3391373"/>
          </a:xfrm>
          <a:prstGeom prst="rect">
            <a:avLst/>
          </a:prstGeom>
        </p:spPr>
      </p:pic>
    </p:spTree>
    <p:extLst>
      <p:ext uri="{BB962C8B-B14F-4D97-AF65-F5344CB8AC3E}">
        <p14:creationId xmlns:p14="http://schemas.microsoft.com/office/powerpoint/2010/main" val="1088783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动态规划，大事化小</a:t>
            </a:r>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仿照刚才的方法，假设从</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到</a:t>
            </a:r>
            <a:r>
              <a:rPr lang="en-US" altLang="zh-CN" dirty="0" smtClean="0">
                <a:latin typeface="Times New Roman" panose="02020603050405020304" pitchFamily="18" charset="0"/>
                <a:cs typeface="Times New Roman" panose="02020603050405020304" pitchFamily="18" charset="0"/>
              </a:rPr>
              <a:t>C</a:t>
            </a:r>
            <a:r>
              <a:rPr lang="zh-CN" altLang="en-US" dirty="0" smtClean="0">
                <a:latin typeface="Times New Roman" panose="02020603050405020304" pitchFamily="18" charset="0"/>
                <a:cs typeface="Times New Roman" panose="02020603050405020304" pitchFamily="18" charset="0"/>
              </a:rPr>
              <a:t>层的</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个最短路径已经找到，有</a:t>
            </a:r>
            <a:endParaRPr lang="zh-CN" altLang="en-US" dirty="0">
              <a:latin typeface="Times New Roman" panose="02020603050405020304" pitchFamily="18" charset="0"/>
              <a:cs typeface="Times New Roman" panose="02020603050405020304" pitchFamily="18" charset="0"/>
            </a:endParaRP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232" y="3068960"/>
            <a:ext cx="6163535" cy="3219899"/>
          </a:xfrm>
          <a:prstGeom prst="rect">
            <a:avLst/>
          </a:prstGeom>
        </p:spPr>
      </p:pic>
    </p:spTree>
    <p:extLst>
      <p:ext uri="{BB962C8B-B14F-4D97-AF65-F5344CB8AC3E}">
        <p14:creationId xmlns:p14="http://schemas.microsoft.com/office/powerpoint/2010/main" val="1574145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自然语言处理起源</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自然语言处理的需求出现以后，人们面临两方面的问题：计算机是否能够进行自然语言处理和如果可以，那么计算机该如何实现这一点。</a:t>
            </a:r>
            <a:endParaRPr lang="en-US" altLang="zh-CN" dirty="0" smtClean="0"/>
          </a:p>
          <a:p>
            <a:pPr>
              <a:lnSpc>
                <a:spcPct val="120000"/>
              </a:lnSpc>
            </a:pPr>
            <a:r>
              <a:rPr lang="zh-CN" altLang="en-US" dirty="0" smtClean="0"/>
              <a:t>首先，要理解一门语言其实就是一个解码的过程，或者可以理解为计算的过程，人脑可以进行的计算，计算机当然也可以进行。</a:t>
            </a:r>
            <a:endParaRPr lang="zh-CN" altLang="en-US" dirty="0"/>
          </a:p>
        </p:txBody>
      </p:sp>
    </p:spTree>
    <p:extLst>
      <p:ext uri="{BB962C8B-B14F-4D97-AF65-F5344CB8AC3E}">
        <p14:creationId xmlns:p14="http://schemas.microsoft.com/office/powerpoint/2010/main" val="259280318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动态规划，大事化小</a:t>
            </a:r>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同样的，我们需要逐个计算从</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到</a:t>
            </a:r>
            <a:r>
              <a:rPr lang="en-US" altLang="zh-CN" dirty="0" smtClean="0">
                <a:latin typeface="Times New Roman" panose="02020603050405020304" pitchFamily="18" charset="0"/>
                <a:cs typeface="Times New Roman" panose="02020603050405020304" pitchFamily="18" charset="0"/>
              </a:rPr>
              <a:t>C1</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C2,C3</a:t>
            </a:r>
            <a:r>
              <a:rPr lang="zh-CN" altLang="en-US" dirty="0" smtClean="0">
                <a:latin typeface="Times New Roman" panose="02020603050405020304" pitchFamily="18" charset="0"/>
                <a:cs typeface="Times New Roman" panose="02020603050405020304" pitchFamily="18" charset="0"/>
              </a:rPr>
              <a:t>的最短路径的长度</a:t>
            </a:r>
            <a:endParaRPr lang="zh-CN" altLang="en-US" dirty="0">
              <a:latin typeface="Times New Roman" panose="02020603050405020304" pitchFamily="18" charset="0"/>
              <a:cs typeface="Times New Roman" panose="02020603050405020304" pitchFamily="18" charset="0"/>
            </a:endParaRP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4786" y="3068960"/>
            <a:ext cx="4386171" cy="3456384"/>
          </a:xfrm>
          <a:prstGeom prst="rect">
            <a:avLst/>
          </a:prstGeom>
        </p:spPr>
      </p:pic>
    </p:spTree>
    <p:extLst>
      <p:ext uri="{BB962C8B-B14F-4D97-AF65-F5344CB8AC3E}">
        <p14:creationId xmlns:p14="http://schemas.microsoft.com/office/powerpoint/2010/main" val="106326045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正向推导</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从上面的图中可以看出，</a:t>
            </a:r>
            <a:r>
              <a:rPr lang="en-US" altLang="zh-CN" dirty="0" smtClean="0">
                <a:latin typeface="Times New Roman" panose="02020603050405020304" pitchFamily="18" charset="0"/>
                <a:cs typeface="Times New Roman" panose="02020603050405020304" pitchFamily="18" charset="0"/>
              </a:rPr>
              <a:t>A-&gt;C1</a:t>
            </a:r>
            <a:r>
              <a:rPr lang="zh-CN" altLang="en-US" dirty="0" smtClean="0">
                <a:latin typeface="Times New Roman" panose="02020603050405020304" pitchFamily="18" charset="0"/>
                <a:cs typeface="Times New Roman" panose="02020603050405020304" pitchFamily="18" charset="0"/>
              </a:rPr>
              <a:t>的最短路径为</a:t>
            </a:r>
            <a:r>
              <a:rPr lang="en-US" altLang="zh-CN" dirty="0" smtClean="0">
                <a:latin typeface="Times New Roman" panose="02020603050405020304" pitchFamily="18" charset="0"/>
                <a:cs typeface="Times New Roman" panose="02020603050405020304" pitchFamily="18" charset="0"/>
              </a:rPr>
              <a:t>A</a:t>
            </a:r>
            <a:r>
              <a:rPr lang="en-US" altLang="zh-CN" dirty="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&gt;B3-&gt;C1</a:t>
            </a:r>
            <a:r>
              <a:rPr lang="zh-CN" altLang="en-US" dirty="0" smtClean="0">
                <a:latin typeface="Times New Roman" panose="02020603050405020304" pitchFamily="18" charset="0"/>
                <a:cs typeface="Times New Roman" panose="02020603050405020304" pitchFamily="18" charset="0"/>
              </a:rPr>
              <a:t>，长度为</a:t>
            </a:r>
            <a:r>
              <a:rPr lang="en-US" altLang="zh-CN" dirty="0" smtClean="0">
                <a:latin typeface="Times New Roman" panose="02020603050405020304" pitchFamily="18" charset="0"/>
                <a:cs typeface="Times New Roman" panose="02020603050405020304" pitchFamily="18" charset="0"/>
              </a:rPr>
              <a:t>9</a:t>
            </a:r>
            <a:r>
              <a:rPr lang="zh-CN" altLang="en-US" dirty="0" smtClean="0">
                <a:latin typeface="Times New Roman" panose="02020603050405020304" pitchFamily="18" charset="0"/>
                <a:cs typeface="Times New Roman" panose="02020603050405020304" pitchFamily="18" charset="0"/>
              </a:rPr>
              <a:t>，如果从</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到</a:t>
            </a:r>
            <a:r>
              <a:rPr lang="en-US" altLang="zh-CN" dirty="0" smtClean="0">
                <a:latin typeface="Times New Roman" panose="02020603050405020304" pitchFamily="18" charset="0"/>
                <a:cs typeface="Times New Roman" panose="02020603050405020304" pitchFamily="18" charset="0"/>
              </a:rPr>
              <a:t>E</a:t>
            </a:r>
            <a:r>
              <a:rPr lang="zh-CN" altLang="en-US" dirty="0" smtClean="0">
                <a:latin typeface="Times New Roman" panose="02020603050405020304" pitchFamily="18" charset="0"/>
                <a:cs typeface="Times New Roman" panose="02020603050405020304" pitchFamily="18" charset="0"/>
              </a:rPr>
              <a:t>的最短路径在</a:t>
            </a:r>
            <a:r>
              <a:rPr lang="en-US" altLang="zh-CN" dirty="0" smtClean="0">
                <a:latin typeface="Times New Roman" panose="02020603050405020304" pitchFamily="18" charset="0"/>
                <a:cs typeface="Times New Roman" panose="02020603050405020304" pitchFamily="18" charset="0"/>
              </a:rPr>
              <a:t>C</a:t>
            </a:r>
            <a:r>
              <a:rPr lang="zh-CN" altLang="en-US" dirty="0" smtClean="0">
                <a:latin typeface="Times New Roman" panose="02020603050405020304" pitchFamily="18" charset="0"/>
                <a:cs typeface="Times New Roman" panose="02020603050405020304" pitchFamily="18" charset="0"/>
              </a:rPr>
              <a:t>这一层经过的是</a:t>
            </a:r>
            <a:r>
              <a:rPr lang="en-US" altLang="zh-CN" dirty="0" smtClean="0">
                <a:latin typeface="Times New Roman" panose="02020603050405020304" pitchFamily="18" charset="0"/>
                <a:cs typeface="Times New Roman" panose="02020603050405020304" pitchFamily="18" charset="0"/>
              </a:rPr>
              <a:t>C1</a:t>
            </a:r>
            <a:r>
              <a:rPr lang="zh-CN" altLang="en-US" dirty="0" smtClean="0">
                <a:latin typeface="Times New Roman" panose="02020603050405020304" pitchFamily="18" charset="0"/>
                <a:cs typeface="Times New Roman" panose="02020603050405020304" pitchFamily="18" charset="0"/>
              </a:rPr>
              <a:t>，那么走的一定是</a:t>
            </a:r>
            <a:r>
              <a:rPr lang="en-US" altLang="zh-CN" dirty="0">
                <a:latin typeface="Times New Roman" panose="02020603050405020304" pitchFamily="18" charset="0"/>
                <a:cs typeface="Times New Roman" panose="02020603050405020304" pitchFamily="18" charset="0"/>
              </a:rPr>
              <a:t>A-&gt;B3-&gt;</a:t>
            </a:r>
            <a:r>
              <a:rPr lang="en-US" altLang="zh-CN" dirty="0" smtClean="0">
                <a:latin typeface="Times New Roman" panose="02020603050405020304" pitchFamily="18" charset="0"/>
                <a:cs typeface="Times New Roman" panose="02020603050405020304" pitchFamily="18" charset="0"/>
              </a:rPr>
              <a:t>C1</a:t>
            </a:r>
            <a:r>
              <a:rPr lang="zh-CN" altLang="en-US" dirty="0" smtClean="0">
                <a:latin typeface="Times New Roman" panose="02020603050405020304" pitchFamily="18" charset="0"/>
                <a:cs typeface="Times New Roman" panose="02020603050405020304" pitchFamily="18" charset="0"/>
              </a:rPr>
              <a:t>这条路，而不会经过</a:t>
            </a:r>
            <a:r>
              <a:rPr lang="en-US" altLang="zh-CN" dirty="0" smtClean="0">
                <a:latin typeface="Times New Roman" panose="02020603050405020304" pitchFamily="18" charset="0"/>
                <a:cs typeface="Times New Roman" panose="02020603050405020304" pitchFamily="18" charset="0"/>
              </a:rPr>
              <a:t>B1</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B2</a:t>
            </a:r>
            <a:r>
              <a:rPr lang="zh-CN" altLang="en-US" dirty="0" smtClean="0">
                <a:latin typeface="Times New Roman" panose="02020603050405020304" pitchFamily="18" charset="0"/>
                <a:cs typeface="Times New Roman" panose="02020603050405020304" pitchFamily="18" charset="0"/>
              </a:rPr>
              <a:t>，这样可以减少计算量。</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latin typeface="Times New Roman" panose="02020603050405020304" pitchFamily="18" charset="0"/>
                <a:cs typeface="Times New Roman" panose="02020603050405020304" pitchFamily="18" charset="0"/>
              </a:rPr>
              <a:t>以同样</a:t>
            </a:r>
            <a:r>
              <a:rPr lang="zh-CN" altLang="en-US" dirty="0" smtClean="0">
                <a:latin typeface="Times New Roman" panose="02020603050405020304" pitchFamily="18" charset="0"/>
                <a:cs typeface="Times New Roman" panose="02020603050405020304" pitchFamily="18" charset="0"/>
              </a:rPr>
              <a:t>的方法处理</a:t>
            </a:r>
            <a:r>
              <a:rPr lang="en-US" altLang="zh-CN" dirty="0" smtClean="0">
                <a:latin typeface="Times New Roman" panose="02020603050405020304" pitchFamily="18" charset="0"/>
                <a:cs typeface="Times New Roman" panose="02020603050405020304" pitchFamily="18" charset="0"/>
              </a:rPr>
              <a:t>C2</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C3</a:t>
            </a:r>
            <a:r>
              <a:rPr lang="zh-CN" altLang="en-US" dirty="0" smtClean="0">
                <a:latin typeface="Times New Roman" panose="02020603050405020304" pitchFamily="18" charset="0"/>
                <a:cs typeface="Times New Roman" panose="02020603050405020304" pitchFamily="18" charset="0"/>
              </a:rPr>
              <a:t>，可以得到</a:t>
            </a:r>
            <a:endParaRPr lang="zh-CN" altLang="en-US" dirty="0">
              <a:latin typeface="Times New Roman" panose="02020603050405020304" pitchFamily="18" charset="0"/>
              <a:cs typeface="Times New Roman" panose="02020603050405020304" pitchFamily="18" charset="0"/>
            </a:endParaRP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327" y="4388111"/>
            <a:ext cx="4734080" cy="2495087"/>
          </a:xfrm>
          <a:prstGeom prst="rect">
            <a:avLst/>
          </a:prstGeom>
        </p:spPr>
      </p:pic>
    </p:spTree>
    <p:extLst>
      <p:ext uri="{BB962C8B-B14F-4D97-AF65-F5344CB8AC3E}">
        <p14:creationId xmlns:p14="http://schemas.microsoft.com/office/powerpoint/2010/main" val="200159055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正向推导</a:t>
            </a:r>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704" y="1990853"/>
            <a:ext cx="6146664" cy="4390475"/>
          </a:xfrm>
        </p:spPr>
      </p:pic>
    </p:spTree>
    <p:extLst>
      <p:ext uri="{BB962C8B-B14F-4D97-AF65-F5344CB8AC3E}">
        <p14:creationId xmlns:p14="http://schemas.microsoft.com/office/powerpoint/2010/main" val="62218655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计算复杂度</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计算从</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到</a:t>
            </a:r>
            <a:r>
              <a:rPr lang="en-US" altLang="zh-CN" dirty="0" smtClean="0">
                <a:latin typeface="Times New Roman" panose="02020603050405020304" pitchFamily="18" charset="0"/>
                <a:cs typeface="Times New Roman" panose="02020603050405020304" pitchFamily="18" charset="0"/>
              </a:rPr>
              <a:t>C</a:t>
            </a:r>
            <a:r>
              <a:rPr lang="zh-CN" altLang="en-US" dirty="0" smtClean="0">
                <a:latin typeface="Times New Roman" panose="02020603050405020304" pitchFamily="18" charset="0"/>
                <a:cs typeface="Times New Roman" panose="02020603050405020304" pitchFamily="18" charset="0"/>
              </a:rPr>
              <a:t>层的最短路径考虑</a:t>
            </a:r>
            <a:r>
              <a:rPr lang="en-US" altLang="zh-CN" dirty="0" smtClean="0">
                <a:latin typeface="Times New Roman" panose="02020603050405020304" pitchFamily="18" charset="0"/>
                <a:cs typeface="Times New Roman" panose="02020603050405020304" pitchFamily="18" charset="0"/>
              </a:rPr>
              <a:t>9</a:t>
            </a:r>
            <a:r>
              <a:rPr lang="zh-CN" altLang="en-US" dirty="0" smtClean="0">
                <a:latin typeface="Times New Roman" panose="02020603050405020304" pitchFamily="18" charset="0"/>
                <a:cs typeface="Times New Roman" panose="02020603050405020304" pitchFamily="18" charset="0"/>
              </a:rPr>
              <a:t>条路径，得到</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到</a:t>
            </a:r>
            <a:r>
              <a:rPr lang="en-US" altLang="zh-CN" dirty="0" smtClean="0">
                <a:latin typeface="Times New Roman" panose="02020603050405020304" pitchFamily="18" charset="0"/>
                <a:cs typeface="Times New Roman" panose="02020603050405020304" pitchFamily="18" charset="0"/>
              </a:rPr>
              <a:t>C</a:t>
            </a:r>
            <a:r>
              <a:rPr lang="zh-CN" altLang="en-US" dirty="0" smtClean="0">
                <a:latin typeface="Times New Roman" panose="02020603050405020304" pitchFamily="18" charset="0"/>
                <a:cs typeface="Times New Roman" panose="02020603050405020304" pitchFamily="18" charset="0"/>
              </a:rPr>
              <a:t>层的</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个最短路径后，再计算从</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到</a:t>
            </a:r>
            <a:r>
              <a:rPr lang="en-US" altLang="zh-CN" dirty="0" smtClean="0">
                <a:latin typeface="Times New Roman" panose="02020603050405020304" pitchFamily="18" charset="0"/>
                <a:cs typeface="Times New Roman" panose="02020603050405020304" pitchFamily="18" charset="0"/>
              </a:rPr>
              <a:t>D</a:t>
            </a:r>
            <a:r>
              <a:rPr lang="zh-CN" altLang="en-US" dirty="0" smtClean="0">
                <a:latin typeface="Times New Roman" panose="02020603050405020304" pitchFamily="18" charset="0"/>
                <a:cs typeface="Times New Roman" panose="02020603050405020304" pitchFamily="18" charset="0"/>
              </a:rPr>
              <a:t>的最短路径同样需要考虑</a:t>
            </a:r>
            <a:r>
              <a:rPr lang="en-US" altLang="zh-CN" dirty="0" smtClean="0">
                <a:latin typeface="Times New Roman" panose="02020603050405020304" pitchFamily="18" charset="0"/>
                <a:cs typeface="Times New Roman" panose="02020603050405020304" pitchFamily="18" charset="0"/>
              </a:rPr>
              <a:t>9</a:t>
            </a:r>
            <a:r>
              <a:rPr lang="zh-CN" altLang="en-US" dirty="0" smtClean="0">
                <a:latin typeface="Times New Roman" panose="02020603050405020304" pitchFamily="18" charset="0"/>
                <a:cs typeface="Times New Roman" panose="02020603050405020304" pitchFamily="18" charset="0"/>
              </a:rPr>
              <a:t>条路径，所以需要考虑</a:t>
            </a:r>
            <a:r>
              <a:rPr lang="en-US" altLang="zh-CN" dirty="0" smtClean="0">
                <a:latin typeface="Times New Roman" panose="02020603050405020304" pitchFamily="18" charset="0"/>
                <a:cs typeface="Times New Roman" panose="02020603050405020304" pitchFamily="18" charset="0"/>
              </a:rPr>
              <a:t>18</a:t>
            </a:r>
            <a:r>
              <a:rPr lang="zh-CN" altLang="en-US" dirty="0" smtClean="0">
                <a:latin typeface="Times New Roman" panose="02020603050405020304" pitchFamily="18" charset="0"/>
                <a:cs typeface="Times New Roman" panose="02020603050405020304" pitchFamily="18" charset="0"/>
              </a:rPr>
              <a:t>条路径，找到长度最短的那一条。</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latin typeface="Times New Roman" panose="02020603050405020304" pitchFamily="18" charset="0"/>
                <a:cs typeface="Times New Roman" panose="02020603050405020304" pitchFamily="18" charset="0"/>
              </a:rPr>
              <a:t>如果层</a:t>
            </a:r>
            <a:r>
              <a:rPr lang="zh-CN" altLang="en-US" dirty="0" smtClean="0">
                <a:latin typeface="Times New Roman" panose="02020603050405020304" pitchFamily="18" charset="0"/>
                <a:cs typeface="Times New Roman" panose="02020603050405020304" pitchFamily="18" charset="0"/>
              </a:rPr>
              <a:t>数增加，那么穷举法将是指数式的，但维特比算法每一层都只需要</a:t>
            </a:r>
            <a:r>
              <a:rPr lang="en-US" altLang="zh-CN" dirty="0" smtClean="0">
                <a:latin typeface="Times New Roman" panose="02020603050405020304" pitchFamily="18" charset="0"/>
                <a:cs typeface="Times New Roman" panose="02020603050405020304" pitchFamily="18" charset="0"/>
              </a:rPr>
              <a:t>9</a:t>
            </a:r>
            <a:r>
              <a:rPr lang="zh-CN" altLang="en-US" dirty="0" smtClean="0">
                <a:latin typeface="Times New Roman" panose="02020603050405020304" pitchFamily="18" charset="0"/>
                <a:cs typeface="Times New Roman" panose="02020603050405020304" pitchFamily="18" charset="0"/>
              </a:rPr>
              <a:t>次计算</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假设每一层都是</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个节点</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，所以随着层数的增加，维特比算法的优势将越来越明显。</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77489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smtClean="0"/>
              <a:t>隐马尔可夫模型</a:t>
            </a:r>
            <a:r>
              <a:rPr lang="en-US" altLang="zh-CN" dirty="0" smtClean="0"/>
              <a:t>(</a:t>
            </a:r>
            <a:r>
              <a:rPr lang="en-US" altLang="zh-CN" b="0" dirty="0">
                <a:effectLst/>
              </a:rPr>
              <a:t>Hidden Markov Model</a:t>
            </a:r>
            <a:r>
              <a:rPr lang="zh-CN" altLang="en-US" b="0" dirty="0">
                <a:effectLst/>
              </a:rPr>
              <a:t>，</a:t>
            </a:r>
            <a:r>
              <a:rPr lang="en-US" altLang="zh-CN" b="0" dirty="0">
                <a:effectLst/>
              </a:rPr>
              <a:t>HMM</a:t>
            </a:r>
            <a:r>
              <a:rPr lang="en-US" altLang="zh-CN" dirty="0" smtClean="0"/>
              <a:t>)</a:t>
            </a:r>
            <a:endParaRPr lang="zh-CN" altLang="en-US" dirty="0"/>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94142943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zh-CN" altLang="en-US" sz="4000" dirty="0" smtClean="0"/>
              <a:t>马尔可夫模型</a:t>
            </a:r>
            <a:r>
              <a:rPr lang="en-US" altLang="zh-CN" sz="4000" dirty="0" smtClean="0"/>
              <a:t>(MM)</a:t>
            </a:r>
            <a:endParaRPr lang="zh-CN" altLang="en-US" sz="4000" dirty="0"/>
          </a:p>
        </p:txBody>
      </p:sp>
      <p:sp>
        <p:nvSpPr>
          <p:cNvPr id="3" name="内容占位符 2"/>
          <p:cNvSpPr>
            <a:spLocks noGrp="1"/>
          </p:cNvSpPr>
          <p:nvPr>
            <p:ph idx="1"/>
          </p:nvPr>
        </p:nvSpPr>
        <p:spPr/>
        <p:txBody>
          <a:bodyPr>
            <a:normAutofit/>
          </a:bodyPr>
          <a:lstStyle/>
          <a:p>
            <a:r>
              <a:rPr lang="zh-CN" altLang="en-US" sz="2800" dirty="0" smtClean="0">
                <a:latin typeface="Times New Roman" panose="02020603050405020304" pitchFamily="18" charset="0"/>
                <a:cs typeface="Times New Roman" panose="02020603050405020304" pitchFamily="18" charset="0"/>
              </a:rPr>
              <a:t>给定</a:t>
            </a:r>
            <a:r>
              <a:rPr lang="zh-CN" altLang="en-US" sz="2800" dirty="0">
                <a:latin typeface="Times New Roman" panose="02020603050405020304" pitchFamily="18" charset="0"/>
                <a:cs typeface="Times New Roman" panose="02020603050405020304" pitchFamily="18" charset="0"/>
              </a:rPr>
              <a:t>当前知识或信息的情况下，过去（即当前以前的历史状态）对于预测将来（即当前以后的未来状态）是无关</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不直接相关</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的，只通过当前就能预测未来。马尔可夫在</a:t>
            </a:r>
            <a:r>
              <a:rPr lang="en-US" altLang="zh-CN" sz="2800" dirty="0">
                <a:latin typeface="Times New Roman" panose="02020603050405020304" pitchFamily="18" charset="0"/>
                <a:cs typeface="Times New Roman" panose="02020603050405020304" pitchFamily="18" charset="0"/>
              </a:rPr>
              <a:t>1906</a:t>
            </a:r>
            <a:r>
              <a:rPr lang="zh-CN" altLang="en-US" sz="2800" dirty="0">
                <a:latin typeface="Times New Roman" panose="02020603050405020304" pitchFamily="18" charset="0"/>
                <a:cs typeface="Times New Roman" panose="02020603050405020304" pitchFamily="18" charset="0"/>
              </a:rPr>
              <a:t>年首先做出了这类过程。</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4037370"/>
            <a:ext cx="2776413" cy="2815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350286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马尔可夫</a:t>
            </a:r>
            <a:r>
              <a:rPr lang="zh-CN" altLang="en-US" sz="5400" dirty="0"/>
              <a:t>模型</a:t>
            </a:r>
            <a:r>
              <a:rPr lang="en-US" altLang="zh-CN" sz="5400" dirty="0"/>
              <a:t>(MM)</a:t>
            </a:r>
            <a:endParaRPr lang="zh-CN" altLang="en-US" dirty="0"/>
          </a:p>
        </p:txBody>
      </p:sp>
      <p:sp>
        <p:nvSpPr>
          <p:cNvPr id="3" name="内容占位符 2"/>
          <p:cNvSpPr>
            <a:spLocks noGrp="1"/>
          </p:cNvSpPr>
          <p:nvPr>
            <p:ph idx="1"/>
          </p:nvPr>
        </p:nvSpPr>
        <p:spPr/>
        <p:txBody>
          <a:bodyPr/>
          <a:lstStyle/>
          <a:p>
            <a:r>
              <a:rPr lang="zh-CN" altLang="en-US" dirty="0" smtClean="0"/>
              <a:t>假设一个人的身体状况符合下面的马尔可夫模型</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477248"/>
            <a:ext cx="7470515" cy="4246495"/>
          </a:xfrm>
          <a:prstGeom prst="rect">
            <a:avLst/>
          </a:prstGeom>
        </p:spPr>
      </p:pic>
    </p:spTree>
    <p:extLst>
      <p:ext uri="{BB962C8B-B14F-4D97-AF65-F5344CB8AC3E}">
        <p14:creationId xmlns:p14="http://schemas.microsoft.com/office/powerpoint/2010/main" val="230403771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马尔可夫链</a:t>
            </a:r>
          </a:p>
        </p:txBody>
      </p:sp>
      <p:sp>
        <p:nvSpPr>
          <p:cNvPr id="3" name="内容占位符 2"/>
          <p:cNvSpPr>
            <a:spLocks noGrp="1"/>
          </p:cNvSpPr>
          <p:nvPr>
            <p:ph idx="1"/>
          </p:nvPr>
        </p:nvSpPr>
        <p:spPr/>
        <p:txBody>
          <a:bodyPr/>
          <a:lstStyle/>
          <a:p>
            <a:r>
              <a:rPr lang="zh-CN" altLang="en-US" dirty="0" smtClean="0"/>
              <a:t>写成矩阵的形式，有</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514600"/>
            <a:ext cx="6496957" cy="4163006"/>
          </a:xfrm>
          <a:prstGeom prst="rect">
            <a:avLst/>
          </a:prstGeom>
        </p:spPr>
      </p:pic>
    </p:spTree>
    <p:extLst>
      <p:ext uri="{BB962C8B-B14F-4D97-AF65-F5344CB8AC3E}">
        <p14:creationId xmlns:p14="http://schemas.microsoft.com/office/powerpoint/2010/main" val="361496172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马尔可夫链</a:t>
            </a:r>
          </a:p>
        </p:txBody>
      </p:sp>
      <p:sp>
        <p:nvSpPr>
          <p:cNvPr id="3" name="内容占位符 2"/>
          <p:cNvSpPr>
            <a:spLocks noGrp="1"/>
          </p:cNvSpPr>
          <p:nvPr>
            <p:ph idx="1"/>
          </p:nvPr>
        </p:nvSpPr>
        <p:spPr/>
        <p:txBody>
          <a:bodyPr/>
          <a:lstStyle/>
          <a:p>
            <a:r>
              <a:rPr lang="zh-CN" altLang="en-US" dirty="0" smtClean="0"/>
              <a:t>也可以画成篱笆网络的形式</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943" y="2743200"/>
            <a:ext cx="8297433" cy="3153215"/>
          </a:xfrm>
          <a:prstGeom prst="rect">
            <a:avLst/>
          </a:prstGeom>
        </p:spPr>
      </p:pic>
    </p:spTree>
    <p:extLst>
      <p:ext uri="{BB962C8B-B14F-4D97-AF65-F5344CB8AC3E}">
        <p14:creationId xmlns:p14="http://schemas.microsoft.com/office/powerpoint/2010/main" val="124200503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马尔可夫链</a:t>
            </a:r>
          </a:p>
        </p:txBody>
      </p:sp>
      <p:sp>
        <p:nvSpPr>
          <p:cNvPr id="3" name="内容占位符 2"/>
          <p:cNvSpPr>
            <a:spLocks noGrp="1"/>
          </p:cNvSpPr>
          <p:nvPr>
            <p:ph idx="1"/>
          </p:nvPr>
        </p:nvSpPr>
        <p:spPr/>
        <p:txBody>
          <a:bodyPr/>
          <a:lstStyle/>
          <a:p>
            <a:pPr>
              <a:lnSpc>
                <a:spcPct val="120000"/>
              </a:lnSpc>
            </a:pPr>
            <a:r>
              <a:rPr lang="zh-CN" altLang="en-US" dirty="0">
                <a:latin typeface="Times New Roman" panose="02020603050405020304" pitchFamily="18" charset="0"/>
                <a:cs typeface="Times New Roman" panose="02020603050405020304" pitchFamily="18" charset="0"/>
              </a:rPr>
              <a:t>已知一个人</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月</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号重感冒，</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月</a:t>
            </a:r>
            <a:r>
              <a:rPr lang="en-US" altLang="zh-CN" dirty="0">
                <a:latin typeface="Times New Roman" panose="02020603050405020304" pitchFamily="18" charset="0"/>
                <a:cs typeface="Times New Roman" panose="02020603050405020304" pitchFamily="18" charset="0"/>
              </a:rPr>
              <a:t>5</a:t>
            </a:r>
            <a:r>
              <a:rPr lang="zh-CN" altLang="en-US" dirty="0">
                <a:latin typeface="Times New Roman" panose="02020603050405020304" pitchFamily="18" charset="0"/>
                <a:cs typeface="Times New Roman" panose="02020603050405020304" pitchFamily="18" charset="0"/>
              </a:rPr>
              <a:t>号正常，告诉我他经历了哪条状态序列的概率</a:t>
            </a:r>
            <a:r>
              <a:rPr lang="zh-CN" altLang="en-US" dirty="0" smtClean="0">
                <a:latin typeface="Times New Roman" panose="02020603050405020304" pitchFamily="18" charset="0"/>
                <a:cs typeface="Times New Roman" panose="02020603050405020304" pitchFamily="18" charset="0"/>
              </a:rPr>
              <a:t>最大</a:t>
            </a:r>
            <a:r>
              <a:rPr lang="zh-CN" altLang="en-US" dirty="0">
                <a:latin typeface="Times New Roman" panose="02020603050405020304" pitchFamily="18" charset="0"/>
                <a:cs typeface="Times New Roman" panose="02020603050405020304" pitchFamily="18" charset="0"/>
              </a:rPr>
              <a:t>。</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3124200"/>
            <a:ext cx="8259328" cy="3172268"/>
          </a:xfrm>
          <a:prstGeom prst="rect">
            <a:avLst/>
          </a:prstGeom>
        </p:spPr>
      </p:pic>
    </p:spTree>
    <p:extLst>
      <p:ext uri="{BB962C8B-B14F-4D97-AF65-F5344CB8AC3E}">
        <p14:creationId xmlns:p14="http://schemas.microsoft.com/office/powerpoint/2010/main" val="1357806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自然语言处理起源</a:t>
            </a:r>
            <a:endParaRPr lang="zh-CN" altLang="en-US" dirty="0"/>
          </a:p>
        </p:txBody>
      </p:sp>
      <p:sp>
        <p:nvSpPr>
          <p:cNvPr id="3" name="内容占位符 2"/>
          <p:cNvSpPr>
            <a:spLocks noGrp="1"/>
          </p:cNvSpPr>
          <p:nvPr>
            <p:ph idx="1"/>
          </p:nvPr>
        </p:nvSpPr>
        <p:spPr/>
        <p:txBody>
          <a:bodyPr/>
          <a:lstStyle/>
          <a:p>
            <a:pPr>
              <a:lnSpc>
                <a:spcPct val="120000"/>
              </a:lnSpc>
            </a:pPr>
            <a:r>
              <a:rPr lang="en-US" altLang="zh-CN" dirty="0" smtClean="0">
                <a:latin typeface="Times New Roman" panose="02020603050405020304" pitchFamily="18" charset="0"/>
                <a:cs typeface="Times New Roman" panose="02020603050405020304" pitchFamily="18" charset="0"/>
              </a:rPr>
              <a:t>1950</a:t>
            </a:r>
            <a:r>
              <a:rPr lang="zh-CN" altLang="en-US" dirty="0" smtClean="0">
                <a:latin typeface="Times New Roman" panose="02020603050405020304" pitchFamily="18" charset="0"/>
                <a:cs typeface="Times New Roman" panose="02020603050405020304" pitchFamily="18" charset="0"/>
              </a:rPr>
              <a:t>年，图灵提出</a:t>
            </a:r>
            <a:r>
              <a:rPr lang="zh-CN" altLang="en-US" dirty="0">
                <a:latin typeface="Times New Roman" panose="02020603050405020304" pitchFamily="18" charset="0"/>
                <a:cs typeface="Times New Roman" panose="02020603050405020304" pitchFamily="18" charset="0"/>
              </a:rPr>
              <a:t>著名的“图灵测试”，指出如果第三者无法辨别人类与人工智能机器反应的差别， 则可以论断该机器具备人工智能。</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4097987"/>
            <a:ext cx="3931107" cy="2124923"/>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6870" y="4097986"/>
            <a:ext cx="4442666" cy="1923301"/>
          </a:xfrm>
          <a:prstGeom prst="rect">
            <a:avLst/>
          </a:prstGeom>
        </p:spPr>
      </p:pic>
    </p:spTree>
    <p:extLst>
      <p:ext uri="{BB962C8B-B14F-4D97-AF65-F5344CB8AC3E}">
        <p14:creationId xmlns:p14="http://schemas.microsoft.com/office/powerpoint/2010/main" val="413750666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增加</a:t>
            </a:r>
            <a:r>
              <a:rPr lang="en-US" altLang="zh-CN" dirty="0" smtClean="0"/>
              <a:t>H</a:t>
            </a:r>
            <a:endParaRPr lang="zh-CN" altLang="en-US" dirty="0"/>
          </a:p>
        </p:txBody>
      </p:sp>
      <p:sp>
        <p:nvSpPr>
          <p:cNvPr id="3" name="内容占位符 2"/>
          <p:cNvSpPr>
            <a:spLocks noGrp="1"/>
          </p:cNvSpPr>
          <p:nvPr>
            <p:ph idx="1"/>
          </p:nvPr>
        </p:nvSpPr>
        <p:spPr/>
        <p:txBody>
          <a:bodyPr>
            <a:normAutofit/>
          </a:bodyPr>
          <a:lstStyle/>
          <a:p>
            <a:pPr>
              <a:lnSpc>
                <a:spcPct val="120000"/>
              </a:lnSpc>
            </a:pPr>
            <a:r>
              <a:rPr lang="zh-CN" altLang="en-US" dirty="0">
                <a:latin typeface="Times New Roman" panose="02020603050405020304" pitchFamily="18" charset="0"/>
                <a:cs typeface="Times New Roman" panose="02020603050405020304" pitchFamily="18" charset="0"/>
              </a:rPr>
              <a:t>某个小镇的医疗水平</a:t>
            </a:r>
            <a:r>
              <a:rPr lang="zh-CN" altLang="en-US" dirty="0" smtClean="0">
                <a:latin typeface="Times New Roman" panose="02020603050405020304" pitchFamily="18" charset="0"/>
                <a:cs typeface="Times New Roman" panose="02020603050405020304" pitchFamily="18" charset="0"/>
              </a:rPr>
              <a:t>，无法测出某个</a:t>
            </a:r>
            <a:r>
              <a:rPr lang="zh-CN" altLang="en-US" dirty="0">
                <a:latin typeface="Times New Roman" panose="02020603050405020304" pitchFamily="18" charset="0"/>
                <a:cs typeface="Times New Roman" panose="02020603050405020304" pitchFamily="18" charset="0"/>
              </a:rPr>
              <a:t>人到底是正常，还是轻感冒，还是重感冒。</a:t>
            </a:r>
            <a:r>
              <a:rPr lang="zh-CN" altLang="en-US" dirty="0" smtClean="0">
                <a:latin typeface="Times New Roman" panose="02020603050405020304" pitchFamily="18" charset="0"/>
                <a:cs typeface="Times New Roman" panose="02020603050405020304" pitchFamily="18" charset="0"/>
              </a:rPr>
              <a:t>他们只能</a:t>
            </a:r>
            <a:r>
              <a:rPr lang="zh-CN" altLang="en-US" dirty="0">
                <a:latin typeface="Times New Roman" panose="02020603050405020304" pitchFamily="18" charset="0"/>
                <a:cs typeface="Times New Roman" panose="02020603050405020304" pitchFamily="18" charset="0"/>
              </a:rPr>
              <a:t>看出来这个人到底是没什么症状、咳嗽、发烧还是</a:t>
            </a:r>
            <a:r>
              <a:rPr lang="zh-CN" altLang="en-US" dirty="0" smtClean="0">
                <a:latin typeface="Times New Roman" panose="02020603050405020304" pitchFamily="18" charset="0"/>
                <a:cs typeface="Times New Roman" panose="02020603050405020304" pitchFamily="18" charset="0"/>
              </a:rPr>
              <a:t>拉肚子。</a:t>
            </a:r>
            <a:r>
              <a:rPr lang="zh-CN" altLang="en-US" dirty="0">
                <a:latin typeface="Times New Roman" panose="02020603050405020304" pitchFamily="18" charset="0"/>
                <a:cs typeface="Times New Roman" panose="02020603050405020304" pitchFamily="18" charset="0"/>
              </a:rPr>
              <a:t>在这个例子里我们可以认为这四</a:t>
            </a:r>
            <a:r>
              <a:rPr lang="zh-CN" altLang="en-US" dirty="0" smtClean="0">
                <a:latin typeface="Times New Roman" panose="02020603050405020304" pitchFamily="18" charset="0"/>
                <a:cs typeface="Times New Roman" panose="02020603050405020304" pitchFamily="18" charset="0"/>
              </a:rPr>
              <a:t>种</a:t>
            </a:r>
            <a:r>
              <a:rPr lang="zh-CN" altLang="en-US" dirty="0">
                <a:latin typeface="Times New Roman" panose="02020603050405020304" pitchFamily="18" charset="0"/>
                <a:cs typeface="Times New Roman" panose="02020603050405020304" pitchFamily="18" charset="0"/>
              </a:rPr>
              <a:t>症状</a:t>
            </a:r>
            <a:r>
              <a:rPr lang="zh-CN" altLang="en-US" dirty="0" smtClean="0">
                <a:latin typeface="Times New Roman" panose="02020603050405020304" pitchFamily="18" charset="0"/>
                <a:cs typeface="Times New Roman" panose="02020603050405020304" pitchFamily="18" charset="0"/>
              </a:rPr>
              <a:t>是</a:t>
            </a:r>
            <a:r>
              <a:rPr lang="zh-CN" altLang="en-US" dirty="0">
                <a:latin typeface="Times New Roman" panose="02020603050405020304" pitchFamily="18" charset="0"/>
                <a:cs typeface="Times New Roman" panose="02020603050405020304" pitchFamily="18" charset="0"/>
              </a:rPr>
              <a:t>外在表现，而正常和感冒等等被称为内在的</a:t>
            </a:r>
            <a:r>
              <a:rPr lang="zh-CN" altLang="en-US" dirty="0" smtClean="0">
                <a:latin typeface="Times New Roman" panose="02020603050405020304" pitchFamily="18" charset="0"/>
                <a:cs typeface="Times New Roman" panose="02020603050405020304" pitchFamily="18" charset="0"/>
              </a:rPr>
              <a:t>状态。</a:t>
            </a:r>
            <a:r>
              <a:rPr lang="zh-CN" altLang="en-US" dirty="0">
                <a:latin typeface="Times New Roman" panose="02020603050405020304" pitchFamily="18" charset="0"/>
                <a:cs typeface="Times New Roman" panose="02020603050405020304" pitchFamily="18" charset="0"/>
              </a:rPr>
              <a:t>我们没有办法直接观测内在状态，因为他们是隐藏</a:t>
            </a:r>
            <a:r>
              <a:rPr lang="zh-CN" altLang="en-US" dirty="0" smtClean="0">
                <a:latin typeface="Times New Roman" panose="02020603050405020304" pitchFamily="18" charset="0"/>
                <a:cs typeface="Times New Roman" panose="02020603050405020304" pitchFamily="18" charset="0"/>
              </a:rPr>
              <a:t>的，</a:t>
            </a:r>
            <a:r>
              <a:rPr lang="zh-CN" altLang="en-US" dirty="0">
                <a:latin typeface="Times New Roman" panose="02020603050405020304" pitchFamily="18" charset="0"/>
                <a:cs typeface="Times New Roman" panose="02020603050405020304" pitchFamily="18" charset="0"/>
              </a:rPr>
              <a:t>但是我们可以直接观测外在表现。 假设病人的外在表现仅仅和他当天的内在状态有关，和其他的条件</a:t>
            </a:r>
            <a:r>
              <a:rPr lang="zh-CN" altLang="en-US" dirty="0" smtClean="0">
                <a:latin typeface="Times New Roman" panose="02020603050405020304" pitchFamily="18" charset="0"/>
                <a:cs typeface="Times New Roman" panose="02020603050405020304" pitchFamily="18" charset="0"/>
              </a:rPr>
              <a:t>无关</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这</a:t>
            </a:r>
            <a:r>
              <a:rPr lang="zh-CN" altLang="en-US" dirty="0">
                <a:latin typeface="Times New Roman" panose="02020603050405020304" pitchFamily="18" charset="0"/>
                <a:cs typeface="Times New Roman" panose="02020603050405020304" pitchFamily="18" charset="0"/>
              </a:rPr>
              <a:t>叫做独立输出</a:t>
            </a:r>
            <a:r>
              <a:rPr lang="zh-CN" altLang="en-US" dirty="0" smtClean="0">
                <a:latin typeface="Times New Roman" panose="02020603050405020304" pitchFamily="18" charset="0"/>
                <a:cs typeface="Times New Roman" panose="02020603050405020304" pitchFamily="18" charset="0"/>
              </a:rPr>
              <a:t>假设</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关系如下</a:t>
            </a:r>
            <a:r>
              <a:rPr lang="zh-CN" altLang="en-US" dirty="0" smtClean="0">
                <a:latin typeface="Times New Roman" panose="02020603050405020304" pitchFamily="18" charset="0"/>
                <a:cs typeface="Times New Roman" panose="02020603050405020304" pitchFamily="18" charset="0"/>
              </a:rPr>
              <a:t>表：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880150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增加</a:t>
            </a:r>
            <a:r>
              <a:rPr lang="en-US" altLang="zh-CN" dirty="0" smtClean="0"/>
              <a:t>H</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37004271"/>
              </p:ext>
            </p:extLst>
          </p:nvPr>
        </p:nvGraphicFramePr>
        <p:xfrm>
          <a:off x="838200" y="2438400"/>
          <a:ext cx="7543800" cy="3479800"/>
        </p:xfrm>
        <a:graphic>
          <a:graphicData uri="http://schemas.openxmlformats.org/drawingml/2006/table">
            <a:tbl>
              <a:tblPr firstRow="1" bandRow="1">
                <a:tableStyleId>{5C22544A-7EE6-4342-B048-85BDC9FD1C3A}</a:tableStyleId>
              </a:tblPr>
              <a:tblGrid>
                <a:gridCol w="1508760"/>
                <a:gridCol w="1508760"/>
                <a:gridCol w="1508760"/>
                <a:gridCol w="1508760"/>
                <a:gridCol w="1508760"/>
              </a:tblGrid>
              <a:tr h="869950">
                <a:tc>
                  <a:txBody>
                    <a:bodyPr/>
                    <a:lstStyle/>
                    <a:p>
                      <a:pPr algn="ct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2400" dirty="0" smtClean="0">
                          <a:latin typeface="Times New Roman" panose="02020603050405020304" pitchFamily="18" charset="0"/>
                          <a:cs typeface="Times New Roman" panose="02020603050405020304" pitchFamily="18" charset="0"/>
                        </a:rPr>
                        <a:t>活蹦乱跳</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2400" dirty="0" smtClean="0">
                          <a:latin typeface="Times New Roman" panose="02020603050405020304" pitchFamily="18" charset="0"/>
                          <a:cs typeface="Times New Roman" panose="02020603050405020304" pitchFamily="18" charset="0"/>
                        </a:rPr>
                        <a:t>咳嗽</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2400" dirty="0" smtClean="0">
                          <a:latin typeface="Times New Roman" panose="02020603050405020304" pitchFamily="18" charset="0"/>
                          <a:cs typeface="Times New Roman" panose="02020603050405020304" pitchFamily="18" charset="0"/>
                        </a:rPr>
                        <a:t>发烧</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2400" dirty="0" smtClean="0">
                          <a:latin typeface="Times New Roman" panose="02020603050405020304" pitchFamily="18" charset="0"/>
                          <a:cs typeface="Times New Roman" panose="02020603050405020304" pitchFamily="18" charset="0"/>
                        </a:rPr>
                        <a:t>拉肚子</a:t>
                      </a:r>
                      <a:endParaRPr lang="zh-CN" altLang="en-US" sz="2400" dirty="0">
                        <a:latin typeface="Times New Roman" panose="02020603050405020304" pitchFamily="18" charset="0"/>
                        <a:cs typeface="Times New Roman" panose="02020603050405020304" pitchFamily="18" charset="0"/>
                      </a:endParaRPr>
                    </a:p>
                  </a:txBody>
                  <a:tcPr anchor="ctr"/>
                </a:tc>
              </a:tr>
              <a:tr h="869950">
                <a:tc>
                  <a:txBody>
                    <a:bodyPr/>
                    <a:lstStyle/>
                    <a:p>
                      <a:pPr algn="ctr"/>
                      <a:r>
                        <a:rPr lang="zh-CN" altLang="en-US" sz="2400" dirty="0" smtClean="0">
                          <a:latin typeface="Times New Roman" panose="02020603050405020304" pitchFamily="18" charset="0"/>
                          <a:cs typeface="Times New Roman" panose="02020603050405020304" pitchFamily="18" charset="0"/>
                        </a:rPr>
                        <a:t>正常</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0.7</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0.2</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0</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0.1</a:t>
                      </a:r>
                      <a:endParaRPr lang="zh-CN" altLang="en-US" sz="2400" dirty="0">
                        <a:latin typeface="Times New Roman" panose="02020603050405020304" pitchFamily="18" charset="0"/>
                        <a:cs typeface="Times New Roman" panose="02020603050405020304" pitchFamily="18" charset="0"/>
                      </a:endParaRPr>
                    </a:p>
                  </a:txBody>
                  <a:tcPr anchor="ctr"/>
                </a:tc>
              </a:tr>
              <a:tr h="869950">
                <a:tc>
                  <a:txBody>
                    <a:bodyPr/>
                    <a:lstStyle/>
                    <a:p>
                      <a:pPr algn="ctr"/>
                      <a:r>
                        <a:rPr lang="zh-CN" altLang="en-US" sz="2400" dirty="0" smtClean="0">
                          <a:latin typeface="Times New Roman" panose="02020603050405020304" pitchFamily="18" charset="0"/>
                          <a:cs typeface="Times New Roman" panose="02020603050405020304" pitchFamily="18" charset="0"/>
                        </a:rPr>
                        <a:t>轻感冒</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0.5</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0.2</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0.2</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0.1</a:t>
                      </a:r>
                      <a:endParaRPr lang="zh-CN" altLang="en-US" sz="2400" dirty="0">
                        <a:latin typeface="Times New Roman" panose="02020603050405020304" pitchFamily="18" charset="0"/>
                        <a:cs typeface="Times New Roman" panose="02020603050405020304" pitchFamily="18" charset="0"/>
                      </a:endParaRPr>
                    </a:p>
                  </a:txBody>
                  <a:tcPr anchor="ctr"/>
                </a:tc>
              </a:tr>
              <a:tr h="869950">
                <a:tc>
                  <a:txBody>
                    <a:bodyPr/>
                    <a:lstStyle/>
                    <a:p>
                      <a:pPr algn="ctr"/>
                      <a:r>
                        <a:rPr lang="zh-CN" altLang="en-US" sz="2400" dirty="0" smtClean="0">
                          <a:latin typeface="Times New Roman" panose="02020603050405020304" pitchFamily="18" charset="0"/>
                          <a:cs typeface="Times New Roman" panose="02020603050405020304" pitchFamily="18" charset="0"/>
                        </a:rPr>
                        <a:t>重感冒</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0.3</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0.2</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0.3</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0.2</a:t>
                      </a:r>
                      <a:endParaRPr lang="zh-CN" altLang="en-US" sz="2400" dirty="0">
                        <a:latin typeface="Times New Roman" panose="02020603050405020304" pitchFamily="18" charset="0"/>
                        <a:cs typeface="Times New Roman" panose="02020603050405020304" pitchFamily="18" charset="0"/>
                      </a:endParaRPr>
                    </a:p>
                  </a:txBody>
                  <a:tcPr anchor="ctr"/>
                </a:tc>
              </a:tr>
            </a:tbl>
          </a:graphicData>
        </a:graphic>
      </p:graphicFrame>
    </p:spTree>
    <p:extLst>
      <p:ext uri="{BB962C8B-B14F-4D97-AF65-F5344CB8AC3E}">
        <p14:creationId xmlns:p14="http://schemas.microsoft.com/office/powerpoint/2010/main" val="27253467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增加</a:t>
            </a:r>
            <a:r>
              <a:rPr lang="en-US" altLang="zh-CN" dirty="0" smtClean="0"/>
              <a:t>H</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a:latin typeface="Times New Roman" panose="02020603050405020304" pitchFamily="18" charset="0"/>
                <a:cs typeface="Times New Roman" panose="02020603050405020304" pitchFamily="18" charset="0"/>
              </a:rPr>
              <a:t>如果告诉你这个人</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月</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号到</a:t>
            </a:r>
            <a:r>
              <a:rPr lang="en-US" altLang="zh-CN" dirty="0">
                <a:latin typeface="Times New Roman" panose="02020603050405020304" pitchFamily="18" charset="0"/>
                <a:cs typeface="Times New Roman" panose="02020603050405020304" pitchFamily="18" charset="0"/>
              </a:rPr>
              <a:t>5</a:t>
            </a:r>
            <a:r>
              <a:rPr lang="zh-CN" altLang="en-US" dirty="0">
                <a:latin typeface="Times New Roman" panose="02020603050405020304" pitchFamily="18" charset="0"/>
                <a:cs typeface="Times New Roman" panose="02020603050405020304" pitchFamily="18" charset="0"/>
              </a:rPr>
              <a:t>号分别是拉肚子、咳嗽、发烧、咳嗽、</a:t>
            </a:r>
            <a:r>
              <a:rPr lang="zh-CN" altLang="en-US" dirty="0" smtClean="0">
                <a:latin typeface="Times New Roman" panose="02020603050405020304" pitchFamily="18" charset="0"/>
                <a:cs typeface="Times New Roman" panose="02020603050405020304" pitchFamily="18" charset="0"/>
              </a:rPr>
              <a:t>活蹦乱跳，那么他在这几天的身体状况</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正常、轻感冒还是重感冒</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该如何推测？</a:t>
            </a:r>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484166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极端的例子</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假设一个人的身体只有</a:t>
            </a:r>
            <a:r>
              <a:rPr lang="zh-CN" altLang="en-US" dirty="0">
                <a:latin typeface="Times New Roman" panose="02020603050405020304" pitchFamily="18" charset="0"/>
                <a:cs typeface="Times New Roman" panose="02020603050405020304" pitchFamily="18" charset="0"/>
              </a:rPr>
              <a:t>三</a:t>
            </a:r>
            <a:r>
              <a:rPr lang="zh-CN" altLang="en-US" dirty="0" smtClean="0">
                <a:latin typeface="Times New Roman" panose="02020603050405020304" pitchFamily="18" charset="0"/>
                <a:cs typeface="Times New Roman" panose="02020603050405020304" pitchFamily="18" charset="0"/>
              </a:rPr>
              <a:t>种状态：正常、轻感冒和重感冒，正常的情况下第二天轻感冒的可能性为</a:t>
            </a:r>
            <a:r>
              <a:rPr lang="en-US" altLang="zh-CN" dirty="0" smtClean="0">
                <a:latin typeface="Times New Roman" panose="02020603050405020304" pitchFamily="18" charset="0"/>
                <a:cs typeface="Times New Roman" panose="02020603050405020304" pitchFamily="18" charset="0"/>
              </a:rPr>
              <a:t>0.1</a:t>
            </a:r>
            <a:r>
              <a:rPr lang="zh-CN" altLang="en-US" dirty="0" smtClean="0">
                <a:latin typeface="Times New Roman" panose="02020603050405020304" pitchFamily="18" charset="0"/>
                <a:cs typeface="Times New Roman" panose="02020603050405020304" pitchFamily="18" charset="0"/>
              </a:rPr>
              <a:t>，继续正常为</a:t>
            </a:r>
            <a:r>
              <a:rPr lang="en-US" altLang="zh-CN" dirty="0" smtClean="0">
                <a:latin typeface="Times New Roman" panose="02020603050405020304" pitchFamily="18" charset="0"/>
                <a:cs typeface="Times New Roman" panose="02020603050405020304" pitchFamily="18" charset="0"/>
              </a:rPr>
              <a:t>0.9</a:t>
            </a:r>
            <a:r>
              <a:rPr lang="zh-CN" altLang="en-US" dirty="0" smtClean="0">
                <a:latin typeface="Times New Roman" panose="02020603050405020304" pitchFamily="18" charset="0"/>
                <a:cs typeface="Times New Roman" panose="02020603050405020304" pitchFamily="18" charset="0"/>
              </a:rPr>
              <a:t>，重感冒的情况下第二天重感冒概率</a:t>
            </a:r>
            <a:r>
              <a:rPr lang="en-US" altLang="zh-CN" dirty="0" smtClean="0">
                <a:latin typeface="Times New Roman" panose="02020603050405020304" pitchFamily="18" charset="0"/>
                <a:cs typeface="Times New Roman" panose="02020603050405020304" pitchFamily="18" charset="0"/>
              </a:rPr>
              <a:t>0.3</a:t>
            </a:r>
            <a:r>
              <a:rPr lang="zh-CN" altLang="en-US" dirty="0" smtClean="0">
                <a:latin typeface="Times New Roman" panose="02020603050405020304" pitchFamily="18" charset="0"/>
                <a:cs typeface="Times New Roman" panose="02020603050405020304" pitchFamily="18" charset="0"/>
              </a:rPr>
              <a:t>，轻感冒</a:t>
            </a:r>
            <a:r>
              <a:rPr lang="en-US" altLang="zh-CN" dirty="0" smtClean="0">
                <a:latin typeface="Times New Roman" panose="02020603050405020304" pitchFamily="18" charset="0"/>
                <a:cs typeface="Times New Roman" panose="02020603050405020304" pitchFamily="18" charset="0"/>
              </a:rPr>
              <a:t>0.7</a:t>
            </a:r>
            <a:r>
              <a:rPr lang="zh-CN" altLang="en-US" dirty="0" smtClean="0">
                <a:latin typeface="Times New Roman" panose="02020603050405020304" pitchFamily="18" charset="0"/>
                <a:cs typeface="Times New Roman" panose="02020603050405020304" pitchFamily="18" charset="0"/>
              </a:rPr>
              <a:t>。症状有两种：咳嗽和不咳嗽，咳嗽的情况下有</a:t>
            </a:r>
            <a:r>
              <a:rPr lang="en-US" altLang="zh-CN" dirty="0" smtClean="0">
                <a:latin typeface="Times New Roman" panose="02020603050405020304" pitchFamily="18" charset="0"/>
                <a:cs typeface="Times New Roman" panose="02020603050405020304" pitchFamily="18" charset="0"/>
              </a:rPr>
              <a:t>0.4</a:t>
            </a:r>
            <a:r>
              <a:rPr lang="zh-CN" altLang="en-US" dirty="0" smtClean="0">
                <a:latin typeface="Times New Roman" panose="02020603050405020304" pitchFamily="18" charset="0"/>
                <a:cs typeface="Times New Roman" panose="02020603050405020304" pitchFamily="18" charset="0"/>
              </a:rPr>
              <a:t>的可能性是轻感冒，</a:t>
            </a:r>
            <a:r>
              <a:rPr lang="en-US" altLang="zh-CN" dirty="0" smtClean="0">
                <a:latin typeface="Times New Roman" panose="02020603050405020304" pitchFamily="18" charset="0"/>
                <a:cs typeface="Times New Roman" panose="02020603050405020304" pitchFamily="18" charset="0"/>
              </a:rPr>
              <a:t>0.5</a:t>
            </a:r>
            <a:r>
              <a:rPr lang="zh-CN" altLang="en-US" dirty="0" smtClean="0">
                <a:latin typeface="Times New Roman" panose="02020603050405020304" pitchFamily="18" charset="0"/>
                <a:cs typeface="Times New Roman" panose="02020603050405020304" pitchFamily="18" charset="0"/>
              </a:rPr>
              <a:t>的可能性是重感冒，不咳嗽的情况下有</a:t>
            </a:r>
            <a:r>
              <a:rPr lang="en-US" altLang="zh-CN" dirty="0">
                <a:latin typeface="Times New Roman" panose="02020603050405020304" pitchFamily="18" charset="0"/>
                <a:cs typeface="Times New Roman" panose="02020603050405020304" pitchFamily="18" charset="0"/>
              </a:rPr>
              <a:t>0</a:t>
            </a:r>
            <a:r>
              <a:rPr lang="en-US" altLang="zh-CN" dirty="0" smtClean="0">
                <a:latin typeface="Times New Roman" panose="02020603050405020304" pitchFamily="18" charset="0"/>
                <a:cs typeface="Times New Roman" panose="02020603050405020304" pitchFamily="18" charset="0"/>
              </a:rPr>
              <a:t>.9</a:t>
            </a:r>
            <a:r>
              <a:rPr lang="zh-CN" altLang="en-US" dirty="0" smtClean="0">
                <a:latin typeface="Times New Roman" panose="02020603050405020304" pitchFamily="18" charset="0"/>
                <a:cs typeface="Times New Roman" panose="02020603050405020304" pitchFamily="18" charset="0"/>
              </a:rPr>
              <a:t>的可能性是正常，</a:t>
            </a:r>
            <a:r>
              <a:rPr lang="en-US" altLang="zh-CN" dirty="0" smtClean="0">
                <a:latin typeface="Times New Roman" panose="02020603050405020304" pitchFamily="18" charset="0"/>
                <a:cs typeface="Times New Roman" panose="02020603050405020304" pitchFamily="18" charset="0"/>
              </a:rPr>
              <a:t>0.1</a:t>
            </a:r>
            <a:r>
              <a:rPr lang="zh-CN" altLang="en-US" dirty="0" smtClean="0">
                <a:latin typeface="Times New Roman" panose="02020603050405020304" pitchFamily="18" charset="0"/>
                <a:cs typeface="Times New Roman" panose="02020603050405020304" pitchFamily="18" charset="0"/>
              </a:rPr>
              <a:t>的可能性是轻感冒，如果有一个人连续三天的症状是咳嗽、不咳嗽、咳嗽，求他这三天的身体状况最可能是什么情况。</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349203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极端的例子</a:t>
            </a:r>
          </a:p>
        </p:txBody>
      </p:sp>
      <p:sp>
        <p:nvSpPr>
          <p:cNvPr id="3" name="内容占位符 2"/>
          <p:cNvSpPr>
            <a:spLocks noGrp="1"/>
          </p:cNvSpPr>
          <p:nvPr>
            <p:ph idx="1"/>
          </p:nvPr>
        </p:nvSpPr>
        <p:spPr/>
        <p:txBody>
          <a:bodyPr/>
          <a:lstStyle/>
          <a:p>
            <a:pPr>
              <a:lnSpc>
                <a:spcPct val="120000"/>
              </a:lnSpc>
            </a:pPr>
            <a:r>
              <a:rPr lang="zh-CN" altLang="en-US" dirty="0"/>
              <a:t>不能认为他是重感冒、正常、重</a:t>
            </a:r>
            <a:r>
              <a:rPr lang="zh-CN" altLang="en-US" dirty="0" smtClean="0"/>
              <a:t>感冒，因为重感冒的第二天不可能正常。</a:t>
            </a:r>
            <a:endParaRPr lang="en-US" altLang="zh-CN" dirty="0" smtClean="0"/>
          </a:p>
          <a:p>
            <a:pPr>
              <a:lnSpc>
                <a:spcPct val="120000"/>
              </a:lnSpc>
            </a:pPr>
            <a:r>
              <a:rPr lang="zh-CN" altLang="en-US" dirty="0" smtClean="0">
                <a:solidFill>
                  <a:srgbClr val="FF0000"/>
                </a:solidFill>
              </a:rPr>
              <a:t>所以求序列的最大可能性不是求每一天的最大可能性然后简单的组合。</a:t>
            </a:r>
            <a:endParaRPr lang="zh-CN" altLang="en-US" dirty="0">
              <a:solidFill>
                <a:srgbClr val="FF0000"/>
              </a:solidFill>
            </a:endParaRPr>
          </a:p>
          <a:p>
            <a:pPr>
              <a:lnSpc>
                <a:spcPct val="120000"/>
              </a:lnSpc>
            </a:pPr>
            <a:endParaRPr lang="zh-CN" altLang="en-US" dirty="0"/>
          </a:p>
        </p:txBody>
      </p:sp>
    </p:spTree>
    <p:extLst>
      <p:ext uri="{BB962C8B-B14F-4D97-AF65-F5344CB8AC3E}">
        <p14:creationId xmlns:p14="http://schemas.microsoft.com/office/powerpoint/2010/main" val="40198534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隐马尔可夫模型</a:t>
            </a:r>
            <a:r>
              <a:rPr lang="en-US" altLang="zh-CN" dirty="0" smtClean="0"/>
              <a:t>(HMM)</a:t>
            </a:r>
            <a:endParaRPr lang="zh-CN" altLang="en-US" dirty="0"/>
          </a:p>
        </p:txBody>
      </p:sp>
      <p:sp>
        <p:nvSpPr>
          <p:cNvPr id="3" name="内容占位符 2"/>
          <p:cNvSpPr>
            <a:spLocks noGrp="1"/>
          </p:cNvSpPr>
          <p:nvPr>
            <p:ph idx="1"/>
          </p:nvPr>
        </p:nvSpPr>
        <p:spPr/>
        <p:txBody>
          <a:bodyPr/>
          <a:lstStyle/>
          <a:p>
            <a:pPr>
              <a:lnSpc>
                <a:spcPct val="120000"/>
              </a:lnSpc>
            </a:pPr>
            <a:r>
              <a:rPr lang="en-US" altLang="zh-CN" dirty="0" smtClean="0">
                <a:latin typeface="Times New Roman" panose="02020603050405020304" pitchFamily="18" charset="0"/>
                <a:cs typeface="Times New Roman" panose="02020603050405020304" pitchFamily="18" charset="0"/>
              </a:rPr>
              <a:t>20</a:t>
            </a:r>
            <a:r>
              <a:rPr lang="zh-CN" altLang="en-US" dirty="0" smtClean="0">
                <a:latin typeface="Times New Roman" panose="02020603050405020304" pitchFamily="18" charset="0"/>
                <a:cs typeface="Times New Roman" panose="02020603050405020304" pitchFamily="18" charset="0"/>
              </a:rPr>
              <a:t>世纪六七十年代，美国数学家鲍姆</a:t>
            </a:r>
            <a:r>
              <a:rPr lang="en-US" altLang="zh-CN" dirty="0">
                <a:latin typeface="Times New Roman" panose="02020603050405020304" pitchFamily="18" charset="0"/>
                <a:cs typeface="Times New Roman" panose="02020603050405020304" pitchFamily="18" charset="0"/>
              </a:rPr>
              <a:t>(Leonard E. </a:t>
            </a:r>
            <a:r>
              <a:rPr lang="en-US" altLang="zh-CN" dirty="0" smtClean="0">
                <a:latin typeface="Times New Roman" panose="02020603050405020304" pitchFamily="18" charset="0"/>
                <a:cs typeface="Times New Roman" panose="02020603050405020304" pitchFamily="18" charset="0"/>
              </a:rPr>
              <a:t>Baum)</a:t>
            </a:r>
            <a:r>
              <a:rPr lang="zh-CN" altLang="en-US" dirty="0" smtClean="0">
                <a:latin typeface="Times New Roman" panose="02020603050405020304" pitchFamily="18" charset="0"/>
                <a:cs typeface="Times New Roman" panose="02020603050405020304" pitchFamily="18" charset="0"/>
              </a:rPr>
              <a:t>提出了隐马尔可夫模型的概念。</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隐马尔可夫模型是马尔可夫链的一个扩展，任一时刻的状态</a:t>
            </a:r>
            <a:r>
              <a:rPr lang="en-US" altLang="zh-CN" dirty="0" err="1" smtClean="0">
                <a:latin typeface="Times New Roman" panose="02020603050405020304" pitchFamily="18" charset="0"/>
                <a:cs typeface="Times New Roman" panose="02020603050405020304" pitchFamily="18" charset="0"/>
              </a:rPr>
              <a:t>z</a:t>
            </a:r>
            <a:r>
              <a:rPr lang="en-US" altLang="zh-CN" baseline="-25000" dirty="0" err="1" smtClean="0">
                <a:latin typeface="Times New Roman" panose="02020603050405020304" pitchFamily="18" charset="0"/>
                <a:cs typeface="Times New Roman" panose="02020603050405020304" pitchFamily="18" charset="0"/>
              </a:rPr>
              <a:t>t</a:t>
            </a:r>
            <a:r>
              <a:rPr lang="zh-CN" altLang="en-US" dirty="0" smtClean="0">
                <a:latin typeface="Times New Roman" panose="02020603050405020304" pitchFamily="18" charset="0"/>
                <a:cs typeface="Times New Roman" panose="02020603050405020304" pitchFamily="18" charset="0"/>
              </a:rPr>
              <a:t>是不可见的</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比如身体状况</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，但是每个时刻</a:t>
            </a:r>
            <a:r>
              <a:rPr lang="en-US" altLang="zh-CN" dirty="0" smtClean="0">
                <a:latin typeface="Times New Roman" panose="02020603050405020304" pitchFamily="18" charset="0"/>
                <a:cs typeface="Times New Roman" panose="02020603050405020304" pitchFamily="18" charset="0"/>
              </a:rPr>
              <a:t>t</a:t>
            </a:r>
            <a:r>
              <a:rPr lang="zh-CN" altLang="en-US" dirty="0" smtClean="0">
                <a:latin typeface="Times New Roman" panose="02020603050405020304" pitchFamily="18" charset="0"/>
                <a:cs typeface="Times New Roman" panose="02020603050405020304" pitchFamily="18" charset="0"/>
              </a:rPr>
              <a:t>都会输出一个符号</a:t>
            </a:r>
            <a:r>
              <a:rPr lang="en-US" altLang="zh-CN" dirty="0" err="1" smtClean="0">
                <a:latin typeface="Times New Roman" panose="02020603050405020304" pitchFamily="18" charset="0"/>
                <a:cs typeface="Times New Roman" panose="02020603050405020304" pitchFamily="18" charset="0"/>
              </a:rPr>
              <a:t>x</a:t>
            </a:r>
            <a:r>
              <a:rPr lang="en-US" altLang="zh-CN" baseline="-25000" dirty="0" err="1" smtClean="0">
                <a:latin typeface="Times New Roman" panose="02020603050405020304" pitchFamily="18" charset="0"/>
                <a:cs typeface="Times New Roman" panose="02020603050405020304" pitchFamily="18" charset="0"/>
              </a:rPr>
              <a:t>t</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比如症状</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x</a:t>
            </a:r>
            <a:r>
              <a:rPr lang="en-US" altLang="zh-CN" baseline="-25000" dirty="0" err="1" smtClean="0">
                <a:latin typeface="Times New Roman" panose="02020603050405020304" pitchFamily="18" charset="0"/>
                <a:cs typeface="Times New Roman" panose="02020603050405020304" pitchFamily="18" charset="0"/>
              </a:rPr>
              <a:t>t</a:t>
            </a:r>
            <a:r>
              <a:rPr lang="zh-CN" altLang="en-US" dirty="0" smtClean="0">
                <a:latin typeface="Times New Roman" panose="02020603050405020304" pitchFamily="18" charset="0"/>
                <a:cs typeface="Times New Roman" panose="02020603050405020304" pitchFamily="18" charset="0"/>
              </a:rPr>
              <a:t>和</a:t>
            </a:r>
            <a:r>
              <a:rPr lang="en-US" altLang="zh-CN" dirty="0" err="1" smtClean="0">
                <a:latin typeface="Times New Roman" panose="02020603050405020304" pitchFamily="18" charset="0"/>
                <a:cs typeface="Times New Roman" panose="02020603050405020304" pitchFamily="18" charset="0"/>
              </a:rPr>
              <a:t>z</a:t>
            </a:r>
            <a:r>
              <a:rPr lang="en-US" altLang="zh-CN" baseline="-25000" dirty="0" err="1" smtClean="0">
                <a:latin typeface="Times New Roman" panose="02020603050405020304" pitchFamily="18" charset="0"/>
                <a:cs typeface="Times New Roman" panose="02020603050405020304" pitchFamily="18" charset="0"/>
              </a:rPr>
              <a:t>t</a:t>
            </a:r>
            <a:r>
              <a:rPr lang="zh-CN" altLang="en-US" dirty="0" smtClean="0">
                <a:latin typeface="Times New Roman" panose="02020603050405020304" pitchFamily="18" charset="0"/>
                <a:cs typeface="Times New Roman" panose="02020603050405020304" pitchFamily="18" charset="0"/>
              </a:rPr>
              <a:t>相关且只和</a:t>
            </a:r>
            <a:r>
              <a:rPr lang="en-US" altLang="zh-CN" dirty="0" err="1" smtClean="0">
                <a:latin typeface="Times New Roman" panose="02020603050405020304" pitchFamily="18" charset="0"/>
                <a:cs typeface="Times New Roman" panose="02020603050405020304" pitchFamily="18" charset="0"/>
              </a:rPr>
              <a:t>z</a:t>
            </a:r>
            <a:r>
              <a:rPr lang="en-US" altLang="zh-CN" baseline="-25000" dirty="0" err="1" smtClean="0">
                <a:latin typeface="Times New Roman" panose="02020603050405020304" pitchFamily="18" charset="0"/>
                <a:cs typeface="Times New Roman" panose="02020603050405020304" pitchFamily="18" charset="0"/>
              </a:rPr>
              <a:t>t</a:t>
            </a:r>
            <a:r>
              <a:rPr lang="zh-CN" altLang="en-US" dirty="0" smtClean="0">
                <a:latin typeface="Times New Roman" panose="02020603050405020304" pitchFamily="18" charset="0"/>
                <a:cs typeface="Times New Roman" panose="02020603050405020304" pitchFamily="18" charset="0"/>
              </a:rPr>
              <a:t>相关。</a:t>
            </a:r>
            <a:endParaRPr lang="zh-CN" altLang="en-US" dirty="0">
              <a:latin typeface="Times New Roman" panose="02020603050405020304" pitchFamily="18" charset="0"/>
              <a:cs typeface="Times New Roman" panose="02020603050405020304" pitchFamily="18" charset="0"/>
            </a:endParaRP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4648200"/>
            <a:ext cx="6106377" cy="2000529"/>
          </a:xfrm>
          <a:prstGeom prst="rect">
            <a:avLst/>
          </a:prstGeom>
        </p:spPr>
      </p:pic>
    </p:spTree>
    <p:extLst>
      <p:ext uri="{BB962C8B-B14F-4D97-AF65-F5344CB8AC3E}">
        <p14:creationId xmlns:p14="http://schemas.microsoft.com/office/powerpoint/2010/main" val="363507711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与中文</a:t>
            </a:r>
            <a:r>
              <a:rPr lang="zh-CN" altLang="en-US" dirty="0" smtClean="0"/>
              <a:t>分词有什么关系</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隐马尔可夫模型认为每个字在构造一个特定的词语时都占据着一个确定的构词位置，且规定共有四个不同的构词位置可供选择：词首</a:t>
            </a:r>
            <a:r>
              <a:rPr lang="en-US" altLang="zh-CN" dirty="0" smtClean="0">
                <a:latin typeface="Times New Roman" panose="02020603050405020304" pitchFamily="18" charset="0"/>
                <a:cs typeface="Times New Roman" panose="02020603050405020304" pitchFamily="18" charset="0"/>
              </a:rPr>
              <a:t>(B)</a:t>
            </a:r>
            <a:r>
              <a:rPr lang="zh-CN" altLang="en-US" dirty="0" smtClean="0">
                <a:latin typeface="Times New Roman" panose="02020603050405020304" pitchFamily="18" charset="0"/>
                <a:cs typeface="Times New Roman" panose="02020603050405020304" pitchFamily="18" charset="0"/>
              </a:rPr>
              <a:t>、词中</a:t>
            </a:r>
            <a:r>
              <a:rPr lang="en-US" altLang="zh-CN" dirty="0" smtClean="0">
                <a:latin typeface="Times New Roman" panose="02020603050405020304" pitchFamily="18" charset="0"/>
                <a:cs typeface="Times New Roman" panose="02020603050405020304" pitchFamily="18" charset="0"/>
              </a:rPr>
              <a:t>(M)</a:t>
            </a:r>
            <a:r>
              <a:rPr lang="zh-CN" altLang="en-US" dirty="0" smtClean="0">
                <a:latin typeface="Times New Roman" panose="02020603050405020304" pitchFamily="18" charset="0"/>
                <a:cs typeface="Times New Roman" panose="02020603050405020304" pitchFamily="18" charset="0"/>
              </a:rPr>
              <a:t>、词尾</a:t>
            </a:r>
            <a:r>
              <a:rPr lang="en-US" altLang="zh-CN" dirty="0" smtClean="0">
                <a:latin typeface="Times New Roman" panose="02020603050405020304" pitchFamily="18" charset="0"/>
                <a:cs typeface="Times New Roman" panose="02020603050405020304" pitchFamily="18" charset="0"/>
              </a:rPr>
              <a:t>(E)</a:t>
            </a:r>
            <a:r>
              <a:rPr lang="zh-CN" altLang="en-US" dirty="0" smtClean="0">
                <a:latin typeface="Times New Roman" panose="02020603050405020304" pitchFamily="18" charset="0"/>
                <a:cs typeface="Times New Roman" panose="02020603050405020304" pitchFamily="18" charset="0"/>
              </a:rPr>
              <a:t>和单独成词</a:t>
            </a:r>
            <a:r>
              <a:rPr lang="en-US" altLang="zh-CN" dirty="0" smtClean="0">
                <a:latin typeface="Times New Roman" panose="02020603050405020304" pitchFamily="18" charset="0"/>
                <a:cs typeface="Times New Roman" panose="02020603050405020304" pitchFamily="18" charset="0"/>
              </a:rPr>
              <a:t>(S)</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比如“中文分词是文本处理不可或缺的一步！”如果分词结果为：中文</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分词</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是</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文本处理</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不可或缺</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的</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一步！</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那么加上构词位置符号为：</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126917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与中文分词有什么关系</a:t>
            </a:r>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中</a:t>
            </a:r>
            <a:r>
              <a:rPr lang="en-US" altLang="zh-CN" dirty="0" smtClean="0">
                <a:latin typeface="Times New Roman" panose="02020603050405020304" pitchFamily="18" charset="0"/>
                <a:cs typeface="Times New Roman" panose="02020603050405020304" pitchFamily="18" charset="0"/>
              </a:rPr>
              <a:t>/B</a:t>
            </a:r>
            <a:r>
              <a:rPr lang="zh-CN" altLang="en-US" dirty="0" smtClean="0">
                <a:latin typeface="Times New Roman" panose="02020603050405020304" pitchFamily="18" charset="0"/>
                <a:cs typeface="Times New Roman" panose="02020603050405020304" pitchFamily="18" charset="0"/>
              </a:rPr>
              <a:t>文</a:t>
            </a:r>
            <a:r>
              <a:rPr lang="en-US" altLang="zh-CN" dirty="0" smtClean="0">
                <a:latin typeface="Times New Roman" panose="02020603050405020304" pitchFamily="18" charset="0"/>
                <a:cs typeface="Times New Roman" panose="02020603050405020304" pitchFamily="18" charset="0"/>
              </a:rPr>
              <a:t>/E</a:t>
            </a:r>
            <a:r>
              <a:rPr lang="zh-CN" altLang="en-US" dirty="0" smtClean="0">
                <a:latin typeface="Times New Roman" panose="02020603050405020304" pitchFamily="18" charset="0"/>
                <a:cs typeface="Times New Roman" panose="02020603050405020304" pitchFamily="18" charset="0"/>
              </a:rPr>
              <a:t>分</a:t>
            </a:r>
            <a:r>
              <a:rPr lang="en-US" altLang="zh-CN" dirty="0" smtClean="0">
                <a:latin typeface="Times New Roman" panose="02020603050405020304" pitchFamily="18" charset="0"/>
                <a:cs typeface="Times New Roman" panose="02020603050405020304" pitchFamily="18" charset="0"/>
              </a:rPr>
              <a:t>/B</a:t>
            </a:r>
            <a:r>
              <a:rPr lang="zh-CN" altLang="en-US" dirty="0" smtClean="0">
                <a:latin typeface="Times New Roman" panose="02020603050405020304" pitchFamily="18" charset="0"/>
                <a:cs typeface="Times New Roman" panose="02020603050405020304" pitchFamily="18" charset="0"/>
              </a:rPr>
              <a:t>词</a:t>
            </a:r>
            <a:r>
              <a:rPr lang="en-US" altLang="zh-CN" dirty="0" smtClean="0">
                <a:latin typeface="Times New Roman" panose="02020603050405020304" pitchFamily="18" charset="0"/>
                <a:cs typeface="Times New Roman" panose="02020603050405020304" pitchFamily="18" charset="0"/>
              </a:rPr>
              <a:t>/E</a:t>
            </a:r>
            <a:r>
              <a:rPr lang="zh-CN" altLang="en-US" dirty="0" smtClean="0">
                <a:latin typeface="Times New Roman" panose="02020603050405020304" pitchFamily="18" charset="0"/>
                <a:cs typeface="Times New Roman" panose="02020603050405020304" pitchFamily="18" charset="0"/>
              </a:rPr>
              <a:t>是</a:t>
            </a:r>
            <a:r>
              <a:rPr lang="en-US" altLang="zh-CN" dirty="0" smtClean="0">
                <a:latin typeface="Times New Roman" panose="02020603050405020304" pitchFamily="18" charset="0"/>
                <a:cs typeface="Times New Roman" panose="02020603050405020304" pitchFamily="18" charset="0"/>
              </a:rPr>
              <a:t>/S</a:t>
            </a:r>
            <a:r>
              <a:rPr lang="zh-CN" altLang="en-US" dirty="0" smtClean="0">
                <a:latin typeface="Times New Roman" panose="02020603050405020304" pitchFamily="18" charset="0"/>
                <a:cs typeface="Times New Roman" panose="02020603050405020304" pitchFamily="18" charset="0"/>
              </a:rPr>
              <a:t>文</a:t>
            </a:r>
            <a:r>
              <a:rPr lang="en-US" altLang="zh-CN" dirty="0" smtClean="0">
                <a:latin typeface="Times New Roman" panose="02020603050405020304" pitchFamily="18" charset="0"/>
                <a:cs typeface="Times New Roman" panose="02020603050405020304" pitchFamily="18" charset="0"/>
              </a:rPr>
              <a:t>/B</a:t>
            </a:r>
            <a:r>
              <a:rPr lang="zh-CN" altLang="en-US" dirty="0" smtClean="0">
                <a:latin typeface="Times New Roman" panose="02020603050405020304" pitchFamily="18" charset="0"/>
                <a:cs typeface="Times New Roman" panose="02020603050405020304" pitchFamily="18" charset="0"/>
              </a:rPr>
              <a:t>本</a:t>
            </a:r>
            <a:r>
              <a:rPr lang="en-US" altLang="zh-CN" dirty="0" smtClean="0">
                <a:latin typeface="Times New Roman" panose="02020603050405020304" pitchFamily="18" charset="0"/>
                <a:cs typeface="Times New Roman" panose="02020603050405020304" pitchFamily="18" charset="0"/>
              </a:rPr>
              <a:t>/M</a:t>
            </a:r>
            <a:r>
              <a:rPr lang="zh-CN" altLang="en-US" dirty="0" smtClean="0">
                <a:latin typeface="Times New Roman" panose="02020603050405020304" pitchFamily="18" charset="0"/>
                <a:cs typeface="Times New Roman" panose="02020603050405020304" pitchFamily="18" charset="0"/>
              </a:rPr>
              <a:t>处</a:t>
            </a:r>
            <a:r>
              <a:rPr lang="en-US" altLang="zh-CN" dirty="0" smtClean="0">
                <a:latin typeface="Times New Roman" panose="02020603050405020304" pitchFamily="18" charset="0"/>
                <a:cs typeface="Times New Roman" panose="02020603050405020304" pitchFamily="18" charset="0"/>
              </a:rPr>
              <a:t>/M</a:t>
            </a:r>
            <a:r>
              <a:rPr lang="zh-CN" altLang="en-US" dirty="0" smtClean="0">
                <a:latin typeface="Times New Roman" panose="02020603050405020304" pitchFamily="18" charset="0"/>
                <a:cs typeface="Times New Roman" panose="02020603050405020304" pitchFamily="18" charset="0"/>
              </a:rPr>
              <a:t>理</a:t>
            </a:r>
            <a:r>
              <a:rPr lang="en-US" altLang="zh-CN" dirty="0" smtClean="0">
                <a:latin typeface="Times New Roman" panose="02020603050405020304" pitchFamily="18" charset="0"/>
                <a:cs typeface="Times New Roman" panose="02020603050405020304" pitchFamily="18" charset="0"/>
              </a:rPr>
              <a:t>/E</a:t>
            </a:r>
            <a:r>
              <a:rPr lang="zh-CN" altLang="en-US" dirty="0" smtClean="0">
                <a:latin typeface="Times New Roman" panose="02020603050405020304" pitchFamily="18" charset="0"/>
                <a:cs typeface="Times New Roman" panose="02020603050405020304" pitchFamily="18" charset="0"/>
              </a:rPr>
              <a:t>不</a:t>
            </a:r>
            <a:r>
              <a:rPr lang="en-US" altLang="zh-CN" dirty="0" smtClean="0">
                <a:latin typeface="Times New Roman" panose="02020603050405020304" pitchFamily="18" charset="0"/>
                <a:cs typeface="Times New Roman" panose="02020603050405020304" pitchFamily="18" charset="0"/>
              </a:rPr>
              <a:t>/B</a:t>
            </a:r>
            <a:r>
              <a:rPr lang="zh-CN" altLang="en-US" dirty="0" smtClean="0">
                <a:latin typeface="Times New Roman" panose="02020603050405020304" pitchFamily="18" charset="0"/>
                <a:cs typeface="Times New Roman" panose="02020603050405020304" pitchFamily="18" charset="0"/>
              </a:rPr>
              <a:t>可</a:t>
            </a:r>
            <a:r>
              <a:rPr lang="en-US" altLang="zh-CN" dirty="0" smtClean="0">
                <a:latin typeface="Times New Roman" panose="02020603050405020304" pitchFamily="18" charset="0"/>
                <a:cs typeface="Times New Roman" panose="02020603050405020304" pitchFamily="18" charset="0"/>
              </a:rPr>
              <a:t>/M</a:t>
            </a:r>
            <a:r>
              <a:rPr lang="zh-CN" altLang="en-US" dirty="0" smtClean="0">
                <a:latin typeface="Times New Roman" panose="02020603050405020304" pitchFamily="18" charset="0"/>
                <a:cs typeface="Times New Roman" panose="02020603050405020304" pitchFamily="18" charset="0"/>
              </a:rPr>
              <a:t>或</a:t>
            </a:r>
            <a:r>
              <a:rPr lang="en-US" altLang="zh-CN" dirty="0" smtClean="0">
                <a:latin typeface="Times New Roman" panose="02020603050405020304" pitchFamily="18" charset="0"/>
                <a:cs typeface="Times New Roman" panose="02020603050405020304" pitchFamily="18" charset="0"/>
              </a:rPr>
              <a:t>/M</a:t>
            </a:r>
            <a:r>
              <a:rPr lang="zh-CN" altLang="en-US" dirty="0" smtClean="0">
                <a:latin typeface="Times New Roman" panose="02020603050405020304" pitchFamily="18" charset="0"/>
                <a:cs typeface="Times New Roman" panose="02020603050405020304" pitchFamily="18" charset="0"/>
              </a:rPr>
              <a:t>缺</a:t>
            </a:r>
            <a:r>
              <a:rPr lang="en-US" altLang="zh-CN" dirty="0" smtClean="0">
                <a:latin typeface="Times New Roman" panose="02020603050405020304" pitchFamily="18" charset="0"/>
                <a:cs typeface="Times New Roman" panose="02020603050405020304" pitchFamily="18" charset="0"/>
              </a:rPr>
              <a:t>/E</a:t>
            </a:r>
            <a:r>
              <a:rPr lang="zh-CN" altLang="en-US" dirty="0" smtClean="0">
                <a:latin typeface="Times New Roman" panose="02020603050405020304" pitchFamily="18" charset="0"/>
                <a:cs typeface="Times New Roman" panose="02020603050405020304" pitchFamily="18" charset="0"/>
              </a:rPr>
              <a:t>的</a:t>
            </a:r>
            <a:r>
              <a:rPr lang="en-US" altLang="zh-CN" dirty="0" smtClean="0">
                <a:latin typeface="Times New Roman" panose="02020603050405020304" pitchFamily="18" charset="0"/>
                <a:cs typeface="Times New Roman" panose="02020603050405020304" pitchFamily="18" charset="0"/>
              </a:rPr>
              <a:t>/S</a:t>
            </a:r>
            <a:r>
              <a:rPr lang="zh-CN" altLang="en-US" dirty="0" smtClean="0">
                <a:latin typeface="Times New Roman" panose="02020603050405020304" pitchFamily="18" charset="0"/>
                <a:cs typeface="Times New Roman" panose="02020603050405020304" pitchFamily="18" charset="0"/>
              </a:rPr>
              <a:t>一</a:t>
            </a:r>
            <a:r>
              <a:rPr lang="en-US" altLang="zh-CN" dirty="0" smtClean="0">
                <a:latin typeface="Times New Roman" panose="02020603050405020304" pitchFamily="18" charset="0"/>
                <a:cs typeface="Times New Roman" panose="02020603050405020304" pitchFamily="18" charset="0"/>
              </a:rPr>
              <a:t>/B</a:t>
            </a:r>
            <a:r>
              <a:rPr lang="zh-CN" altLang="en-US" dirty="0" smtClean="0">
                <a:latin typeface="Times New Roman" panose="02020603050405020304" pitchFamily="18" charset="0"/>
                <a:cs typeface="Times New Roman" panose="02020603050405020304" pitchFamily="18" charset="0"/>
              </a:rPr>
              <a:t>步</a:t>
            </a:r>
            <a:r>
              <a:rPr lang="en-US" altLang="zh-CN" dirty="0" smtClean="0">
                <a:latin typeface="Times New Roman" panose="02020603050405020304" pitchFamily="18" charset="0"/>
                <a:cs typeface="Times New Roman" panose="02020603050405020304" pitchFamily="18" charset="0"/>
              </a:rPr>
              <a:t>/E</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/S</a:t>
            </a:r>
          </a:p>
          <a:p>
            <a:pPr>
              <a:lnSpc>
                <a:spcPct val="120000"/>
              </a:lnSpc>
            </a:pPr>
            <a:r>
              <a:rPr lang="zh-CN" altLang="en-US" dirty="0" smtClean="0">
                <a:latin typeface="Times New Roman" panose="02020603050405020304" pitchFamily="18" charset="0"/>
                <a:cs typeface="Times New Roman" panose="02020603050405020304" pitchFamily="18" charset="0"/>
              </a:rPr>
              <a:t>如果用                     表示输入的句子，</a:t>
            </a:r>
            <a:r>
              <a:rPr lang="en-US" altLang="zh-CN" dirty="0" smtClean="0">
                <a:latin typeface="Times New Roman" panose="02020603050405020304" pitchFamily="18" charset="0"/>
                <a:cs typeface="Times New Roman" panose="02020603050405020304" pitchFamily="18" charset="0"/>
              </a:rPr>
              <a:t>n</a:t>
            </a:r>
            <a:r>
              <a:rPr lang="zh-CN" altLang="en-US" dirty="0" smtClean="0">
                <a:latin typeface="Times New Roman" panose="02020603050405020304" pitchFamily="18" charset="0"/>
                <a:cs typeface="Times New Roman" panose="02020603050405020304" pitchFamily="18" charset="0"/>
              </a:rPr>
              <a:t>表示句子的长度，  表示一个字，                    表示标签，那么理想的输出即为：</a:t>
            </a:r>
            <a:endParaRPr lang="en-US" altLang="zh-CN" dirty="0">
              <a:latin typeface="Times New Roman" panose="02020603050405020304" pitchFamily="18" charset="0"/>
              <a:cs typeface="Times New Roman" panose="02020603050405020304" pitchFamily="18" charset="0"/>
            </a:endParaRPr>
          </a:p>
          <a:p>
            <a:pPr>
              <a:lnSpc>
                <a:spcPct val="120000"/>
              </a:lnSpc>
            </a:pP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latin typeface="Times New Roman" panose="02020603050405020304" pitchFamily="18" charset="0"/>
                <a:cs typeface="Times New Roman" panose="02020603050405020304" pitchFamily="18" charset="0"/>
              </a:rPr>
              <a:t>这就涉及到</a:t>
            </a:r>
            <a:r>
              <a:rPr lang="zh-CN" altLang="en-US" dirty="0" smtClean="0">
                <a:latin typeface="Times New Roman" panose="02020603050405020304" pitchFamily="18" charset="0"/>
                <a:cs typeface="Times New Roman" panose="02020603050405020304" pitchFamily="18" charset="0"/>
              </a:rPr>
              <a:t>了隐变量，所以需要隐马尔可夫模型。</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945697896"/>
              </p:ext>
            </p:extLst>
          </p:nvPr>
        </p:nvGraphicFramePr>
        <p:xfrm>
          <a:off x="1828800" y="3048000"/>
          <a:ext cx="1676400" cy="457200"/>
        </p:xfrm>
        <a:graphic>
          <a:graphicData uri="http://schemas.openxmlformats.org/presentationml/2006/ole">
            <mc:AlternateContent xmlns:mc="http://schemas.openxmlformats.org/markup-compatibility/2006">
              <mc:Choice xmlns:v="urn:schemas-microsoft-com:vml" Requires="v">
                <p:oleObj spid="_x0000_s19458" name="Equation" r:id="rId3" imgW="838080" imgH="228600" progId="Equation.DSMT4">
                  <p:embed/>
                </p:oleObj>
              </mc:Choice>
              <mc:Fallback>
                <p:oleObj name="Equation" r:id="rId3" imgW="838080" imgH="228600" progId="Equation.DSMT4">
                  <p:embed/>
                  <p:pic>
                    <p:nvPicPr>
                      <p:cNvPr id="0" name=""/>
                      <p:cNvPicPr/>
                      <p:nvPr/>
                    </p:nvPicPr>
                    <p:blipFill>
                      <a:blip r:embed="rId4"/>
                      <a:stretch>
                        <a:fillRect/>
                      </a:stretch>
                    </p:blipFill>
                    <p:spPr>
                      <a:xfrm>
                        <a:off x="1828800" y="3048000"/>
                        <a:ext cx="1676400" cy="4572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811870876"/>
              </p:ext>
            </p:extLst>
          </p:nvPr>
        </p:nvGraphicFramePr>
        <p:xfrm>
          <a:off x="1295400" y="3505200"/>
          <a:ext cx="304800" cy="457200"/>
        </p:xfrm>
        <a:graphic>
          <a:graphicData uri="http://schemas.openxmlformats.org/presentationml/2006/ole">
            <mc:AlternateContent xmlns:mc="http://schemas.openxmlformats.org/markup-compatibility/2006">
              <mc:Choice xmlns:v="urn:schemas-microsoft-com:vml" Requires="v">
                <p:oleObj spid="_x0000_s19459" name="Equation" r:id="rId5" imgW="152280" imgH="228600" progId="Equation.DSMT4">
                  <p:embed/>
                </p:oleObj>
              </mc:Choice>
              <mc:Fallback>
                <p:oleObj name="Equation" r:id="rId5" imgW="152280" imgH="228600" progId="Equation.DSMT4">
                  <p:embed/>
                  <p:pic>
                    <p:nvPicPr>
                      <p:cNvPr id="0" name=""/>
                      <p:cNvPicPr/>
                      <p:nvPr/>
                    </p:nvPicPr>
                    <p:blipFill>
                      <a:blip r:embed="rId6"/>
                      <a:stretch>
                        <a:fillRect/>
                      </a:stretch>
                    </p:blipFill>
                    <p:spPr>
                      <a:xfrm>
                        <a:off x="1295400" y="3505200"/>
                        <a:ext cx="304800" cy="4572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349923050"/>
              </p:ext>
            </p:extLst>
          </p:nvPr>
        </p:nvGraphicFramePr>
        <p:xfrm>
          <a:off x="3619500" y="3505200"/>
          <a:ext cx="1600200" cy="457200"/>
        </p:xfrm>
        <a:graphic>
          <a:graphicData uri="http://schemas.openxmlformats.org/presentationml/2006/ole">
            <mc:AlternateContent xmlns:mc="http://schemas.openxmlformats.org/markup-compatibility/2006">
              <mc:Choice xmlns:v="urn:schemas-microsoft-com:vml" Requires="v">
                <p:oleObj spid="_x0000_s19460" name="Equation" r:id="rId7" imgW="799920" imgH="228600" progId="Equation.DSMT4">
                  <p:embed/>
                </p:oleObj>
              </mc:Choice>
              <mc:Fallback>
                <p:oleObj name="Equation" r:id="rId7" imgW="799920" imgH="228600" progId="Equation.DSMT4">
                  <p:embed/>
                  <p:pic>
                    <p:nvPicPr>
                      <p:cNvPr id="0" name=""/>
                      <p:cNvPicPr>
                        <a:picLocks noChangeAspect="1" noChangeArrowheads="1"/>
                      </p:cNvPicPr>
                      <p:nvPr/>
                    </p:nvPicPr>
                    <p:blipFill>
                      <a:blip r:embed="rId8"/>
                      <a:srcRect/>
                      <a:stretch>
                        <a:fillRect/>
                      </a:stretch>
                    </p:blipFill>
                    <p:spPr bwMode="auto">
                      <a:xfrm>
                        <a:off x="3619500" y="35052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311681534"/>
              </p:ext>
            </p:extLst>
          </p:nvPr>
        </p:nvGraphicFramePr>
        <p:xfrm>
          <a:off x="2514600" y="4343400"/>
          <a:ext cx="4208325" cy="685801"/>
        </p:xfrm>
        <a:graphic>
          <a:graphicData uri="http://schemas.openxmlformats.org/presentationml/2006/ole">
            <mc:AlternateContent xmlns:mc="http://schemas.openxmlformats.org/markup-compatibility/2006">
              <mc:Choice xmlns:v="urn:schemas-microsoft-com:vml" Requires="v">
                <p:oleObj spid="_x0000_s19461" name="Equation" r:id="rId9" imgW="1714320" imgH="279360" progId="Equation.DSMT4">
                  <p:embed/>
                </p:oleObj>
              </mc:Choice>
              <mc:Fallback>
                <p:oleObj name="Equation" r:id="rId9" imgW="1714320" imgH="279360" progId="Equation.DSMT4">
                  <p:embed/>
                  <p:pic>
                    <p:nvPicPr>
                      <p:cNvPr id="0" name=""/>
                      <p:cNvPicPr/>
                      <p:nvPr/>
                    </p:nvPicPr>
                    <p:blipFill>
                      <a:blip r:embed="rId10"/>
                      <a:stretch>
                        <a:fillRect/>
                      </a:stretch>
                    </p:blipFill>
                    <p:spPr>
                      <a:xfrm>
                        <a:off x="2514600" y="4343400"/>
                        <a:ext cx="4208325" cy="685801"/>
                      </a:xfrm>
                      <a:prstGeom prst="rect">
                        <a:avLst/>
                      </a:prstGeom>
                    </p:spPr>
                  </p:pic>
                </p:oleObj>
              </mc:Fallback>
            </mc:AlternateContent>
          </a:graphicData>
        </a:graphic>
      </p:graphicFrame>
    </p:spTree>
    <p:extLst>
      <p:ext uri="{BB962C8B-B14F-4D97-AF65-F5344CB8AC3E}">
        <p14:creationId xmlns:p14="http://schemas.microsoft.com/office/powerpoint/2010/main" val="25073580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自然语言处理起源</a:t>
            </a:r>
            <a:endParaRPr lang="zh-CN" altLang="en-US" dirty="0"/>
          </a:p>
        </p:txBody>
      </p:sp>
      <p:sp>
        <p:nvSpPr>
          <p:cNvPr id="3" name="内容占位符 2"/>
          <p:cNvSpPr>
            <a:spLocks noGrp="1"/>
          </p:cNvSpPr>
          <p:nvPr>
            <p:ph idx="1"/>
          </p:nvPr>
        </p:nvSpPr>
        <p:spPr>
          <a:xfrm>
            <a:off x="457200" y="1935480"/>
            <a:ext cx="8229600" cy="4661872"/>
          </a:xfrm>
        </p:spPr>
        <p:txBody>
          <a:bodyPr>
            <a:normAutofit/>
          </a:bodyPr>
          <a:lstStyle/>
          <a:p>
            <a:pPr>
              <a:lnSpc>
                <a:spcPct val="120000"/>
              </a:lnSpc>
            </a:pPr>
            <a:r>
              <a:rPr lang="en-US" altLang="zh-CN" dirty="0" smtClean="0">
                <a:latin typeface="Times New Roman" panose="02020603050405020304" pitchFamily="18" charset="0"/>
                <a:cs typeface="Times New Roman" panose="02020603050405020304" pitchFamily="18" charset="0"/>
              </a:rPr>
              <a:t>1956</a:t>
            </a:r>
            <a:r>
              <a:rPr lang="zh-CN" altLang="en-US" dirty="0" smtClean="0">
                <a:latin typeface="Times New Roman" panose="02020603050405020304" pitchFamily="18" charset="0"/>
                <a:cs typeface="Times New Roman" panose="02020603050405020304" pitchFamily="18" charset="0"/>
              </a:rPr>
              <a:t>年，图灵测试被人</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不是图灵，此时图灵已经去世两年了</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以</a:t>
            </a:r>
            <a:r>
              <a:rPr lang="zh-CN" altLang="en-US" dirty="0">
                <a:latin typeface="Times New Roman" panose="02020603050405020304" pitchFamily="18" charset="0"/>
                <a:cs typeface="Times New Roman" panose="02020603050405020304" pitchFamily="18" charset="0"/>
              </a:rPr>
              <a:t>“机器能够思维</a:t>
            </a:r>
            <a:r>
              <a:rPr lang="zh-CN" altLang="en-US" dirty="0" smtClean="0">
                <a:latin typeface="Times New Roman" panose="02020603050405020304" pitchFamily="18" charset="0"/>
                <a:cs typeface="Times New Roman" panose="02020603050405020304" pitchFamily="18" charset="0"/>
              </a:rPr>
              <a:t>吗”</a:t>
            </a:r>
            <a:r>
              <a:rPr lang="zh-CN" altLang="en-US" dirty="0">
                <a:latin typeface="Times New Roman" panose="02020603050405020304" pitchFamily="18" charset="0"/>
                <a:cs typeface="Times New Roman" panose="02020603050405020304" pitchFamily="18" charset="0"/>
              </a:rPr>
              <a:t>为题重新</a:t>
            </a:r>
            <a:r>
              <a:rPr lang="zh-CN" altLang="en-US" dirty="0" smtClean="0">
                <a:latin typeface="Times New Roman" panose="02020603050405020304" pitchFamily="18" charset="0"/>
                <a:cs typeface="Times New Roman" panose="02020603050405020304" pitchFamily="18" charset="0"/>
              </a:rPr>
              <a:t>发表。</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同年夏天，香农、</a:t>
            </a:r>
            <a:r>
              <a:rPr lang="zh-CN" altLang="en-US" dirty="0" smtClean="0">
                <a:solidFill>
                  <a:srgbClr val="FF0000"/>
                </a:solidFill>
                <a:latin typeface="Times New Roman" panose="02020603050405020304" pitchFamily="18" charset="0"/>
                <a:cs typeface="Times New Roman" panose="02020603050405020304" pitchFamily="18" charset="0"/>
              </a:rPr>
              <a:t>马文</a:t>
            </a:r>
            <a:r>
              <a:rPr lang="en-US" altLang="zh-CN" dirty="0">
                <a:solidFill>
                  <a:srgbClr val="FF0000"/>
                </a:solidFill>
                <a:latin typeface="Times New Roman" panose="02020603050405020304" pitchFamily="18" charset="0"/>
                <a:cs typeface="Times New Roman" panose="02020603050405020304" pitchFamily="18" charset="0"/>
              </a:rPr>
              <a:t>·</a:t>
            </a:r>
            <a:r>
              <a:rPr lang="zh-CN" altLang="en-US" dirty="0" smtClean="0">
                <a:solidFill>
                  <a:srgbClr val="FF0000"/>
                </a:solidFill>
                <a:latin typeface="Times New Roman" panose="02020603050405020304" pitchFamily="18" charset="0"/>
                <a:cs typeface="Times New Roman" panose="02020603050405020304" pitchFamily="18" charset="0"/>
              </a:rPr>
              <a:t>明斯基</a:t>
            </a:r>
            <a:r>
              <a:rPr lang="en-US" altLang="zh-CN" dirty="0" smtClean="0">
                <a:solidFill>
                  <a:srgbClr val="FF0000"/>
                </a:solidFill>
                <a:latin typeface="Times New Roman" panose="02020603050405020304" pitchFamily="18" charset="0"/>
                <a:cs typeface="Times New Roman" panose="02020603050405020304" pitchFamily="18" charset="0"/>
              </a:rPr>
              <a:t>(1969)</a:t>
            </a:r>
            <a:r>
              <a:rPr lang="zh-CN" altLang="en-US" dirty="0" smtClean="0">
                <a:latin typeface="Times New Roman" panose="02020603050405020304" pitchFamily="18" charset="0"/>
                <a:cs typeface="Times New Roman" panose="02020603050405020304" pitchFamily="18" charset="0"/>
              </a:rPr>
              <a:t>、</a:t>
            </a:r>
            <a:r>
              <a:rPr lang="zh-CN" altLang="en-US" dirty="0">
                <a:solidFill>
                  <a:srgbClr val="FF0000"/>
                </a:solidFill>
                <a:latin typeface="Times New Roman" panose="02020603050405020304" pitchFamily="18" charset="0"/>
                <a:cs typeface="Times New Roman" panose="02020603050405020304" pitchFamily="18" charset="0"/>
              </a:rPr>
              <a:t>约翰</a:t>
            </a:r>
            <a:r>
              <a:rPr lang="en-US" altLang="zh-CN" dirty="0">
                <a:solidFill>
                  <a:srgbClr val="FF0000"/>
                </a:solidFill>
                <a:latin typeface="Times New Roman" panose="02020603050405020304" pitchFamily="18" charset="0"/>
                <a:cs typeface="Times New Roman" panose="02020603050405020304" pitchFamily="18" charset="0"/>
              </a:rPr>
              <a:t>·</a:t>
            </a:r>
            <a:r>
              <a:rPr lang="zh-CN" altLang="en-US" dirty="0" smtClean="0">
                <a:solidFill>
                  <a:srgbClr val="FF0000"/>
                </a:solidFill>
                <a:latin typeface="Times New Roman" panose="02020603050405020304" pitchFamily="18" charset="0"/>
                <a:cs typeface="Times New Roman" panose="02020603050405020304" pitchFamily="18" charset="0"/>
              </a:rPr>
              <a:t>麦卡锡</a:t>
            </a:r>
            <a:r>
              <a:rPr lang="en-US" altLang="zh-CN" dirty="0" smtClean="0">
                <a:solidFill>
                  <a:srgbClr val="FF0000"/>
                </a:solidFill>
                <a:latin typeface="Times New Roman" panose="02020603050405020304" pitchFamily="18" charset="0"/>
                <a:cs typeface="Times New Roman" panose="02020603050405020304" pitchFamily="18" charset="0"/>
              </a:rPr>
              <a:t>(1971)</a:t>
            </a:r>
            <a:r>
              <a:rPr lang="zh-CN" altLang="en-US" dirty="0" smtClean="0">
                <a:solidFill>
                  <a:srgbClr val="FF0000"/>
                </a:solidFill>
                <a:latin typeface="Times New Roman" panose="02020603050405020304" pitchFamily="18" charset="0"/>
                <a:cs typeface="Times New Roman" panose="02020603050405020304" pitchFamily="18" charset="0"/>
              </a:rPr>
              <a:t> 、赫伯特</a:t>
            </a:r>
            <a:r>
              <a:rPr lang="en-US" altLang="zh-CN" dirty="0" smtClean="0">
                <a:solidFill>
                  <a:srgbClr val="FF0000"/>
                </a:solidFill>
                <a:latin typeface="Times New Roman" panose="02020603050405020304" pitchFamily="18" charset="0"/>
                <a:cs typeface="Times New Roman" panose="02020603050405020304" pitchFamily="18" charset="0"/>
              </a:rPr>
              <a:t>·</a:t>
            </a:r>
            <a:r>
              <a:rPr lang="zh-CN" altLang="en-US" dirty="0" smtClean="0">
                <a:solidFill>
                  <a:srgbClr val="FF0000"/>
                </a:solidFill>
                <a:latin typeface="Times New Roman" panose="02020603050405020304" pitchFamily="18" charset="0"/>
                <a:cs typeface="Times New Roman" panose="02020603050405020304" pitchFamily="18" charset="0"/>
              </a:rPr>
              <a:t>西蒙</a:t>
            </a:r>
            <a:r>
              <a:rPr lang="en-US" altLang="zh-CN" dirty="0" smtClean="0">
                <a:solidFill>
                  <a:srgbClr val="FF0000"/>
                </a:solidFill>
                <a:latin typeface="Times New Roman" panose="02020603050405020304" pitchFamily="18" charset="0"/>
                <a:cs typeface="Times New Roman" panose="02020603050405020304" pitchFamily="18" charset="0"/>
              </a:rPr>
              <a:t>(1975)</a:t>
            </a:r>
            <a:r>
              <a:rPr lang="zh-CN" altLang="en-US" dirty="0" smtClean="0">
                <a:solidFill>
                  <a:srgbClr val="FF0000"/>
                </a:solidFill>
                <a:latin typeface="Times New Roman" panose="02020603050405020304" pitchFamily="18" charset="0"/>
                <a:cs typeface="Times New Roman" panose="02020603050405020304" pitchFamily="18" charset="0"/>
              </a:rPr>
              <a:t>、艾伦</a:t>
            </a:r>
            <a:r>
              <a:rPr lang="en-US" altLang="zh-CN" dirty="0" smtClean="0">
                <a:solidFill>
                  <a:srgbClr val="FF0000"/>
                </a:solidFill>
                <a:latin typeface="Times New Roman" panose="02020603050405020304" pitchFamily="18" charset="0"/>
                <a:cs typeface="Times New Roman" panose="02020603050405020304" pitchFamily="18" charset="0"/>
              </a:rPr>
              <a:t>·</a:t>
            </a:r>
            <a:r>
              <a:rPr lang="zh-CN" altLang="en-US" dirty="0" smtClean="0">
                <a:solidFill>
                  <a:srgbClr val="FF0000"/>
                </a:solidFill>
                <a:latin typeface="Times New Roman" panose="02020603050405020304" pitchFamily="18" charset="0"/>
                <a:cs typeface="Times New Roman" panose="02020603050405020304" pitchFamily="18" charset="0"/>
              </a:rPr>
              <a:t>纽维尔</a:t>
            </a:r>
            <a:r>
              <a:rPr lang="en-US" altLang="zh-CN" dirty="0" smtClean="0">
                <a:solidFill>
                  <a:srgbClr val="FF0000"/>
                </a:solidFill>
                <a:latin typeface="Times New Roman" panose="02020603050405020304" pitchFamily="18" charset="0"/>
                <a:cs typeface="Times New Roman" panose="02020603050405020304" pitchFamily="18" charset="0"/>
              </a:rPr>
              <a:t>(1975)</a:t>
            </a:r>
            <a:r>
              <a:rPr lang="zh-CN" altLang="en-US" dirty="0" smtClean="0">
                <a:solidFill>
                  <a:srgbClr val="FF0000"/>
                </a:solidFill>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纳撒尼尔</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罗切斯特</a:t>
            </a:r>
            <a:r>
              <a:rPr lang="zh-CN" altLang="en-US" dirty="0" smtClean="0">
                <a:latin typeface="Times New Roman" panose="02020603050405020304" pitchFamily="18" charset="0"/>
                <a:cs typeface="Times New Roman" panose="02020603050405020304" pitchFamily="18" charset="0"/>
              </a:rPr>
              <a:t>等人在麦卡锡工作的达特茅斯学院开了一次会议，在这次会议上讨论了包括人工智能在内的当时尚未解决的计算机问题。</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在此次会议上第一次提出了人工智能</a:t>
            </a:r>
            <a:r>
              <a:rPr lang="en-US" altLang="zh-CN"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Artificial Intelligence</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这一术语。</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27731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图灵奖</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2348880"/>
            <a:ext cx="4968552" cy="3318283"/>
          </a:xfr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6311" y="2276872"/>
            <a:ext cx="3276633" cy="3240360"/>
          </a:xfrm>
          <a:prstGeom prst="rect">
            <a:avLst/>
          </a:prstGeom>
        </p:spPr>
      </p:pic>
    </p:spTree>
    <p:extLst>
      <p:ext uri="{BB962C8B-B14F-4D97-AF65-F5344CB8AC3E}">
        <p14:creationId xmlns:p14="http://schemas.microsoft.com/office/powerpoint/2010/main" val="8549985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自然语言处理起源</a:t>
            </a:r>
          </a:p>
        </p:txBody>
      </p:sp>
      <p:sp>
        <p:nvSpPr>
          <p:cNvPr id="3" name="内容占位符 2"/>
          <p:cNvSpPr>
            <a:spLocks noGrp="1"/>
          </p:cNvSpPr>
          <p:nvPr>
            <p:ph idx="1"/>
          </p:nvPr>
        </p:nvSpPr>
        <p:spPr/>
        <p:txBody>
          <a:bodyPr/>
          <a:lstStyle/>
          <a:p>
            <a:pPr>
              <a:lnSpc>
                <a:spcPct val="120000"/>
              </a:lnSpc>
            </a:pPr>
            <a:r>
              <a:rPr lang="zh-CN" altLang="en-US" dirty="0" smtClean="0"/>
              <a:t>在这次会议上同样讨论了自然语言处理的问题，但是对于自然语言处理并没有提出什么好的解决思路。</a:t>
            </a:r>
            <a:endParaRPr lang="en-US" altLang="zh-CN" dirty="0" smtClean="0"/>
          </a:p>
          <a:p>
            <a:pPr>
              <a:lnSpc>
                <a:spcPct val="120000"/>
              </a:lnSpc>
            </a:pPr>
            <a:r>
              <a:rPr lang="zh-CN" altLang="en-US" dirty="0" smtClean="0"/>
              <a:t>当时，学术界对自然语言处理的普遍认识是：要让机器完成翻译或者语音识别等工作，就必须先让机器能够理解自然语言，了解每一句话的含义，就像人类一样，一个好的翻译一定是同时对两种语言都有非常好的理解。</a:t>
            </a:r>
            <a:endParaRPr lang="zh-CN" altLang="en-US" dirty="0"/>
          </a:p>
        </p:txBody>
      </p:sp>
    </p:spTree>
    <p:extLst>
      <p:ext uri="{BB962C8B-B14F-4D97-AF65-F5344CB8AC3E}">
        <p14:creationId xmlns:p14="http://schemas.microsoft.com/office/powerpoint/2010/main" val="13174090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自然语言处理的发展</a:t>
            </a:r>
            <a:endParaRPr lang="zh-CN" altLang="en-US" dirty="0"/>
          </a:p>
        </p:txBody>
      </p:sp>
      <p:sp>
        <p:nvSpPr>
          <p:cNvPr id="3" name="内容占位符 2"/>
          <p:cNvSpPr>
            <a:spLocks noGrp="1"/>
          </p:cNvSpPr>
          <p:nvPr>
            <p:ph idx="1"/>
          </p:nvPr>
        </p:nvSpPr>
        <p:spPr/>
        <p:txBody>
          <a:bodyPr>
            <a:normAutofit/>
          </a:bodyPr>
          <a:lstStyle/>
          <a:p>
            <a:pPr>
              <a:lnSpc>
                <a:spcPct val="120000"/>
              </a:lnSpc>
            </a:pPr>
            <a:r>
              <a:rPr lang="en-US" altLang="zh-CN" dirty="0" smtClean="0">
                <a:latin typeface="Times New Roman" panose="02020603050405020304" pitchFamily="18" charset="0"/>
                <a:cs typeface="Times New Roman" panose="02020603050405020304" pitchFamily="18" charset="0"/>
              </a:rPr>
              <a:t>20</a:t>
            </a:r>
            <a:r>
              <a:rPr lang="zh-CN" altLang="en-US" dirty="0" smtClean="0">
                <a:latin typeface="Times New Roman" panose="02020603050405020304" pitchFamily="18" charset="0"/>
                <a:cs typeface="Times New Roman" panose="02020603050405020304" pitchFamily="18" charset="0"/>
              </a:rPr>
              <a:t>世纪</a:t>
            </a:r>
            <a:r>
              <a:rPr lang="en-US" altLang="zh-CN" dirty="0" smtClean="0">
                <a:latin typeface="Times New Roman" panose="02020603050405020304" pitchFamily="18" charset="0"/>
                <a:cs typeface="Times New Roman" panose="02020603050405020304" pitchFamily="18" charset="0"/>
              </a:rPr>
              <a:t>60</a:t>
            </a:r>
            <a:r>
              <a:rPr lang="zh-CN" altLang="en-US" dirty="0" smtClean="0">
                <a:latin typeface="Times New Roman" panose="02020603050405020304" pitchFamily="18" charset="0"/>
                <a:cs typeface="Times New Roman" panose="02020603050405020304" pitchFamily="18" charset="0"/>
              </a:rPr>
              <a:t>年代，由于学术界认为要让计算机拥有智能或者可以处理自然语言，必须首先让计算机理解一门语言，所以摆在科学家面前的问题就是怎么才能让计算机理解一门语言。</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让计算机理解自然语言需要做好两件事：分析语句和获取语义。</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latin typeface="Times New Roman" panose="02020603050405020304" pitchFamily="18" charset="0"/>
                <a:cs typeface="Times New Roman" panose="02020603050405020304" pitchFamily="18" charset="0"/>
              </a:rPr>
              <a:t>分析</a:t>
            </a:r>
            <a:r>
              <a:rPr lang="zh-CN" altLang="en-US" dirty="0" smtClean="0">
                <a:latin typeface="Times New Roman" panose="02020603050405020304" pitchFamily="18" charset="0"/>
                <a:cs typeface="Times New Roman" panose="02020603050405020304" pitchFamily="18" charset="0"/>
              </a:rPr>
              <a:t>语句可以通过语法来进行，一门语言会有它自己的语法</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主谓宾、名词动词介词、时态等等</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，这些语</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35365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为什么需要基于内容的推荐</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以新闻推荐为例，协同过滤推荐根据用户以往的评分计算用户之间的相似度，然后把某个用户喜欢的物品推荐给与他相似度高但是还未购买过该物品的用户。也就是说一个物品必须有用户给过评分才能进行推荐，而对于新闻系统这种不断出现新物品的系统单纯用协同过滤推荐会遇到困难，而由于物品更新太快关联规则的计算也很困难。所以需要基于内容的推荐，如果一个用户喜欢某篇新闻，那么就向他推荐与这篇新闻内容相似的其他新闻。</a:t>
            </a:r>
            <a:endParaRPr lang="zh-CN" altLang="en-US" dirty="0"/>
          </a:p>
        </p:txBody>
      </p:sp>
    </p:spTree>
    <p:extLst>
      <p:ext uri="{BB962C8B-B14F-4D97-AF65-F5344CB8AC3E}">
        <p14:creationId xmlns:p14="http://schemas.microsoft.com/office/powerpoint/2010/main" val="17169821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自然语言处理的发展</a:t>
            </a:r>
          </a:p>
        </p:txBody>
      </p:sp>
      <p:sp>
        <p:nvSpPr>
          <p:cNvPr id="3" name="内容占位符 2"/>
          <p:cNvSpPr>
            <a:spLocks noGrp="1"/>
          </p:cNvSpPr>
          <p:nvPr>
            <p:ph idx="1"/>
          </p:nvPr>
        </p:nvSpPr>
        <p:spPr/>
        <p:txBody>
          <a:bodyPr/>
          <a:lstStyle/>
          <a:p>
            <a:pPr>
              <a:lnSpc>
                <a:spcPct val="120000"/>
              </a:lnSpc>
            </a:pPr>
            <a:r>
              <a:rPr lang="zh-CN" altLang="en-US" dirty="0" smtClean="0"/>
              <a:t>法可以比较容易的用文字表示出来，也可以方便的用计算机代码的形式表示。</a:t>
            </a:r>
            <a:endParaRPr lang="en-US" altLang="zh-CN" dirty="0" smtClean="0"/>
          </a:p>
          <a:p>
            <a:pPr>
              <a:lnSpc>
                <a:spcPct val="120000"/>
              </a:lnSpc>
            </a:pP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2996952"/>
            <a:ext cx="5668166" cy="3658111"/>
          </a:xfrm>
          <a:prstGeom prst="rect">
            <a:avLst/>
          </a:prstGeom>
        </p:spPr>
      </p:pic>
    </p:spTree>
    <p:extLst>
      <p:ext uri="{BB962C8B-B14F-4D97-AF65-F5344CB8AC3E}">
        <p14:creationId xmlns:p14="http://schemas.microsoft.com/office/powerpoint/2010/main" val="11251740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自然语言处理的发展</a:t>
            </a:r>
          </a:p>
        </p:txBody>
      </p:sp>
      <p:sp>
        <p:nvSpPr>
          <p:cNvPr id="3" name="内容占位符 2"/>
          <p:cNvSpPr>
            <a:spLocks noGrp="1"/>
          </p:cNvSpPr>
          <p:nvPr>
            <p:ph idx="1"/>
          </p:nvPr>
        </p:nvSpPr>
        <p:spPr/>
        <p:txBody>
          <a:bodyPr/>
          <a:lstStyle/>
          <a:p>
            <a:pPr>
              <a:lnSpc>
                <a:spcPct val="120000"/>
              </a:lnSpc>
            </a:pPr>
            <a:r>
              <a:rPr lang="zh-CN" altLang="en-US" dirty="0"/>
              <a:t>但是对于语义的研究就要困难的多</a:t>
            </a:r>
            <a:r>
              <a:rPr lang="zh-CN" altLang="en-US" dirty="0" smtClean="0"/>
              <a:t>了，而且也不方便用计算机代码的形式表示出来。</a:t>
            </a:r>
            <a:endParaRPr lang="zh-CN" altLang="en-US" dirty="0"/>
          </a:p>
          <a:p>
            <a:pPr>
              <a:lnSpc>
                <a:spcPct val="120000"/>
              </a:lnSpc>
            </a:pP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3338725"/>
            <a:ext cx="329565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174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自然语言处理的发展</a:t>
            </a:r>
          </a:p>
        </p:txBody>
      </p:sp>
      <p:sp>
        <p:nvSpPr>
          <p:cNvPr id="3" name="内容占位符 2"/>
          <p:cNvSpPr>
            <a:spLocks noGrp="1"/>
          </p:cNvSpPr>
          <p:nvPr>
            <p:ph idx="1"/>
          </p:nvPr>
        </p:nvSpPr>
        <p:spPr/>
        <p:txBody>
          <a:bodyPr/>
          <a:lstStyle/>
          <a:p>
            <a:pPr>
              <a:lnSpc>
                <a:spcPct val="120000"/>
              </a:lnSpc>
            </a:pPr>
            <a:r>
              <a:rPr lang="zh-CN" altLang="en-US" dirty="0" smtClean="0"/>
              <a:t>其实，将语法信息通过计算机代码的形式表示出来在当时同样遇到了很大的困难。</a:t>
            </a:r>
            <a:endParaRPr lang="en-US" altLang="zh-CN" dirty="0" smtClean="0"/>
          </a:p>
          <a:p>
            <a:pPr>
              <a:lnSpc>
                <a:spcPct val="120000"/>
              </a:lnSpc>
            </a:pPr>
            <a:r>
              <a:rPr lang="zh-CN" altLang="en-US" dirty="0" smtClean="0"/>
              <a:t>比如对于下面的句子</a:t>
            </a:r>
            <a:endParaRPr lang="en-US" altLang="zh-CN" dirty="0" smtClean="0"/>
          </a:p>
          <a:p>
            <a:pPr>
              <a:lnSpc>
                <a:spcPct val="120000"/>
              </a:lnSpc>
            </a:pPr>
            <a:endParaRPr lang="en-US" altLang="zh-CN" dirty="0"/>
          </a:p>
          <a:p>
            <a:pPr>
              <a:lnSpc>
                <a:spcPct val="120000"/>
              </a:lnSpc>
            </a:pPr>
            <a:r>
              <a:rPr lang="zh-CN" altLang="en-US" dirty="0" smtClean="0"/>
              <a:t>分析这个句子所包含的语法通常被称为重写规则</a:t>
            </a:r>
            <a:r>
              <a:rPr lang="en-US" altLang="zh-CN" dirty="0" smtClean="0"/>
              <a:t>(Rewrite Rules)</a:t>
            </a:r>
            <a:r>
              <a:rPr lang="zh-CN" altLang="en-US" dirty="0" smtClean="0"/>
              <a:t>。上面的句子重写出的规则包括：</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932728497"/>
              </p:ext>
            </p:extLst>
          </p:nvPr>
        </p:nvGraphicFramePr>
        <p:xfrm>
          <a:off x="3059832" y="3573016"/>
          <a:ext cx="3276364" cy="504056"/>
        </p:xfrm>
        <a:graphic>
          <a:graphicData uri="http://schemas.openxmlformats.org/presentationml/2006/ole">
            <mc:AlternateContent xmlns:mc="http://schemas.openxmlformats.org/markup-compatibility/2006">
              <mc:Choice xmlns:v="urn:schemas-microsoft-com:vml" Requires="v">
                <p:oleObj spid="_x0000_s1026" name="Equation" r:id="rId3" imgW="1320480" imgH="203040" progId="Equation.DSMT4">
                  <p:embed/>
                </p:oleObj>
              </mc:Choice>
              <mc:Fallback>
                <p:oleObj name="Equation" r:id="rId3" imgW="1320480" imgH="203040" progId="Equation.DSMT4">
                  <p:embed/>
                  <p:pic>
                    <p:nvPicPr>
                      <p:cNvPr id="0" name=""/>
                      <p:cNvPicPr/>
                      <p:nvPr/>
                    </p:nvPicPr>
                    <p:blipFill>
                      <a:blip r:embed="rId4"/>
                      <a:stretch>
                        <a:fillRect/>
                      </a:stretch>
                    </p:blipFill>
                    <p:spPr>
                      <a:xfrm>
                        <a:off x="3059832" y="3573016"/>
                        <a:ext cx="3276364" cy="504056"/>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560327223"/>
              </p:ext>
            </p:extLst>
          </p:nvPr>
        </p:nvGraphicFramePr>
        <p:xfrm>
          <a:off x="827585" y="5229200"/>
          <a:ext cx="3312368" cy="970866"/>
        </p:xfrm>
        <a:graphic>
          <a:graphicData uri="http://schemas.openxmlformats.org/presentationml/2006/ole">
            <mc:AlternateContent xmlns:mc="http://schemas.openxmlformats.org/markup-compatibility/2006">
              <mc:Choice xmlns:v="urn:schemas-microsoft-com:vml" Requires="v">
                <p:oleObj spid="_x0000_s1027" name="Equation" r:id="rId5" imgW="1473120" imgH="431640" progId="Equation.DSMT4">
                  <p:embed/>
                </p:oleObj>
              </mc:Choice>
              <mc:Fallback>
                <p:oleObj name="Equation" r:id="rId5" imgW="1473120" imgH="431640" progId="Equation.DSMT4">
                  <p:embed/>
                  <p:pic>
                    <p:nvPicPr>
                      <p:cNvPr id="0" name=""/>
                      <p:cNvPicPr/>
                      <p:nvPr/>
                    </p:nvPicPr>
                    <p:blipFill>
                      <a:blip r:embed="rId6"/>
                      <a:stretch>
                        <a:fillRect/>
                      </a:stretch>
                    </p:blipFill>
                    <p:spPr>
                      <a:xfrm>
                        <a:off x="827585" y="5229200"/>
                        <a:ext cx="3312368" cy="970866"/>
                      </a:xfrm>
                      <a:prstGeom prst="rect">
                        <a:avLst/>
                      </a:prstGeom>
                    </p:spPr>
                  </p:pic>
                </p:oleObj>
              </mc:Fallback>
            </mc:AlternateContent>
          </a:graphicData>
        </a:graphic>
      </p:graphicFrame>
    </p:spTree>
    <p:extLst>
      <p:ext uri="{BB962C8B-B14F-4D97-AF65-F5344CB8AC3E}">
        <p14:creationId xmlns:p14="http://schemas.microsoft.com/office/powerpoint/2010/main" val="37122868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自然语言处理的发展</a:t>
            </a:r>
          </a:p>
        </p:txBody>
      </p:sp>
      <p:sp>
        <p:nvSpPr>
          <p:cNvPr id="3" name="内容占位符 2"/>
          <p:cNvSpPr>
            <a:spLocks noGrp="1"/>
          </p:cNvSpPr>
          <p:nvPr>
            <p:ph idx="1"/>
          </p:nvPr>
        </p:nvSpPr>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以上规则也可以以树的形式表示：</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561461527"/>
              </p:ext>
            </p:extLst>
          </p:nvPr>
        </p:nvGraphicFramePr>
        <p:xfrm>
          <a:off x="971600" y="1916832"/>
          <a:ext cx="3854392" cy="3312368"/>
        </p:xfrm>
        <a:graphic>
          <a:graphicData uri="http://schemas.openxmlformats.org/presentationml/2006/ole">
            <mc:AlternateContent xmlns:mc="http://schemas.openxmlformats.org/markup-compatibility/2006">
              <mc:Choice xmlns:v="urn:schemas-microsoft-com:vml" Requires="v">
                <p:oleObj spid="_x0000_s2050" name="Equation" r:id="rId3" imgW="1625400" imgH="1396800" progId="Equation.DSMT4">
                  <p:embed/>
                </p:oleObj>
              </mc:Choice>
              <mc:Fallback>
                <p:oleObj name="Equation" r:id="rId3" imgW="1625400" imgH="1396800" progId="Equation.DSMT4">
                  <p:embed/>
                  <p:pic>
                    <p:nvPicPr>
                      <p:cNvPr id="0" name=""/>
                      <p:cNvPicPr/>
                      <p:nvPr/>
                    </p:nvPicPr>
                    <p:blipFill>
                      <a:blip r:embed="rId4"/>
                      <a:stretch>
                        <a:fillRect/>
                      </a:stretch>
                    </p:blipFill>
                    <p:spPr>
                      <a:xfrm>
                        <a:off x="971600" y="1916832"/>
                        <a:ext cx="3854392" cy="3312368"/>
                      </a:xfrm>
                      <a:prstGeom prst="rect">
                        <a:avLst/>
                      </a:prstGeom>
                    </p:spPr>
                  </p:pic>
                </p:oleObj>
              </mc:Fallback>
            </mc:AlternateContent>
          </a:graphicData>
        </a:graphic>
      </p:graphicFrame>
    </p:spTree>
    <p:extLst>
      <p:ext uri="{BB962C8B-B14F-4D97-AF65-F5344CB8AC3E}">
        <p14:creationId xmlns:p14="http://schemas.microsoft.com/office/powerpoint/2010/main" val="37745722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自然语言处理的发展</a:t>
            </a:r>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9673" y="2008850"/>
            <a:ext cx="6086188" cy="4372478"/>
          </a:xfrm>
        </p:spPr>
      </p:pic>
      <p:sp>
        <p:nvSpPr>
          <p:cNvPr id="3" name="TextBox 2"/>
          <p:cNvSpPr txBox="1"/>
          <p:nvPr/>
        </p:nvSpPr>
        <p:spPr>
          <a:xfrm>
            <a:off x="7391902" y="1844824"/>
            <a:ext cx="1584176" cy="4893647"/>
          </a:xfrm>
          <a:prstGeom prst="rect">
            <a:avLst/>
          </a:prstGeom>
          <a:noFill/>
        </p:spPr>
        <p:txBody>
          <a:bodyPr wrap="square" rtlCol="0">
            <a:spAutoFit/>
          </a:bodyPr>
          <a:lstStyle/>
          <a:p>
            <a:r>
              <a:rPr lang="zh-CN" altLang="en-US" sz="2400" dirty="0" smtClean="0">
                <a:solidFill>
                  <a:prstClr val="black"/>
                </a:solidFill>
              </a:rPr>
              <a:t>可以看到一个很简单的句子变成树的形式就会比较复杂，而现实中的不同语法的句子比较多，这就使得工作量很大。</a:t>
            </a:r>
            <a:endParaRPr lang="zh-CN" altLang="en-US" sz="2400" dirty="0">
              <a:solidFill>
                <a:prstClr val="black"/>
              </a:solidFill>
            </a:endParaRPr>
          </a:p>
        </p:txBody>
      </p:sp>
    </p:spTree>
    <p:extLst>
      <p:ext uri="{BB962C8B-B14F-4D97-AF65-F5344CB8AC3E}">
        <p14:creationId xmlns:p14="http://schemas.microsoft.com/office/powerpoint/2010/main" val="4603727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小的突破</a:t>
            </a:r>
            <a:endParaRPr lang="zh-CN" altLang="en-US" dirty="0"/>
          </a:p>
        </p:txBody>
      </p:sp>
      <p:sp>
        <p:nvSpPr>
          <p:cNvPr id="3" name="内容占位符 2"/>
          <p:cNvSpPr>
            <a:spLocks noGrp="1"/>
          </p:cNvSpPr>
          <p:nvPr>
            <p:ph idx="1"/>
          </p:nvPr>
        </p:nvSpPr>
        <p:spPr>
          <a:xfrm>
            <a:off x="457200" y="1935480"/>
            <a:ext cx="8229600" cy="4805888"/>
          </a:xfrm>
        </p:spPr>
        <p:txBody>
          <a:bodyPr>
            <a:normAutofit/>
          </a:bodyPr>
          <a:lstStyle/>
          <a:p>
            <a:pPr>
              <a:lnSpc>
                <a:spcPct val="120000"/>
              </a:lnSpc>
            </a:pPr>
            <a:r>
              <a:rPr lang="en-US" altLang="zh-CN" dirty="0" smtClean="0">
                <a:latin typeface="Times New Roman" panose="02020603050405020304" pitchFamily="18" charset="0"/>
                <a:cs typeface="Times New Roman" panose="02020603050405020304" pitchFamily="18" charset="0"/>
              </a:rPr>
              <a:t>20</a:t>
            </a:r>
            <a:r>
              <a:rPr lang="zh-CN" altLang="en-US" dirty="0" smtClean="0">
                <a:latin typeface="Times New Roman" panose="02020603050405020304" pitchFamily="18" charset="0"/>
                <a:cs typeface="Times New Roman" panose="02020603050405020304" pitchFamily="18" charset="0"/>
              </a:rPr>
              <a:t>世纪</a:t>
            </a:r>
            <a:r>
              <a:rPr lang="en-US" altLang="zh-CN" dirty="0" smtClean="0">
                <a:latin typeface="Times New Roman" panose="02020603050405020304" pitchFamily="18" charset="0"/>
                <a:cs typeface="Times New Roman" panose="02020603050405020304" pitchFamily="18" charset="0"/>
              </a:rPr>
              <a:t>60</a:t>
            </a:r>
            <a:r>
              <a:rPr lang="zh-CN" altLang="en-US" dirty="0" smtClean="0">
                <a:latin typeface="Times New Roman" panose="02020603050405020304" pitchFamily="18" charset="0"/>
                <a:cs typeface="Times New Roman" panose="02020603050405020304" pitchFamily="18" charset="0"/>
              </a:rPr>
              <a:t>年代，基于乔姆斯基形式的的语言编译技术 得到了很大的发展，计算机的高级程序设计语言都可以概括成上下文无关的语法，并且概括的过程时间复杂度并不高</a:t>
            </a:r>
            <a:r>
              <a:rPr lang="en-US" altLang="zh-CN" dirty="0" smtClean="0">
                <a:latin typeface="Times New Roman" panose="02020603050405020304" pitchFamily="18" charset="0"/>
                <a:cs typeface="Times New Roman" panose="02020603050405020304" pitchFamily="18" charset="0"/>
              </a:rPr>
              <a:t>(P</a:t>
            </a:r>
            <a:r>
              <a:rPr lang="zh-CN" altLang="en-US" dirty="0" smtClean="0">
                <a:latin typeface="Times New Roman" panose="02020603050405020304" pitchFamily="18" charset="0"/>
                <a:cs typeface="Times New Roman" panose="02020603050405020304" pitchFamily="18" charset="0"/>
              </a:rPr>
              <a:t>问题</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高级语言在一定程度上接近自然语言，当时的科学家设计了一个自然语言的语法分析器，这个分析器可以分析长度为个位数的简单语句，但是语句不能太长，而且语句中涉及到的词汇必须是已经建立的词汇表中的词</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这个词汇表也只能包含百十来个词</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677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自然语言处理的发展</a:t>
            </a:r>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560" y="4149080"/>
            <a:ext cx="8098313" cy="2016224"/>
          </a:xfrm>
        </p:spPr>
      </p:pic>
      <p:sp>
        <p:nvSpPr>
          <p:cNvPr id="3" name="矩形 2"/>
          <p:cNvSpPr/>
          <p:nvPr/>
        </p:nvSpPr>
        <p:spPr>
          <a:xfrm>
            <a:off x="467544" y="2161141"/>
            <a:ext cx="7992888" cy="2012859"/>
          </a:xfrm>
          <a:prstGeom prst="rect">
            <a:avLst/>
          </a:prstGeom>
        </p:spPr>
        <p:txBody>
          <a:bodyPr wrap="square">
            <a:spAutoFit/>
          </a:bodyPr>
          <a:lstStyle/>
          <a:p>
            <a:pPr marL="274320" indent="-274320">
              <a:lnSpc>
                <a:spcPct val="120000"/>
              </a:lnSpc>
              <a:spcBef>
                <a:spcPct val="20000"/>
              </a:spcBef>
              <a:buClr>
                <a:srgbClr val="0BD0D9"/>
              </a:buClr>
              <a:buSzPct val="95000"/>
              <a:buFont typeface="Wingdings 2"/>
              <a:buChar char=""/>
            </a:pPr>
            <a:r>
              <a:rPr lang="zh-CN" altLang="en-US" sz="2600" dirty="0">
                <a:solidFill>
                  <a:prstClr val="black"/>
                </a:solidFill>
              </a:rPr>
              <a:t>在科学家的眼里，既然可以设计出上面那种简单的语法分析器，那么随着自然语言语法概括的越来越全面</a:t>
            </a:r>
            <a:r>
              <a:rPr lang="zh-CN" altLang="en-US" sz="2600" dirty="0" smtClean="0">
                <a:solidFill>
                  <a:prstClr val="black"/>
                </a:solidFill>
              </a:rPr>
              <a:t>，</a:t>
            </a:r>
            <a:r>
              <a:rPr lang="zh-CN" altLang="en-US" sz="2600" dirty="0">
                <a:solidFill>
                  <a:prstClr val="black"/>
                </a:solidFill>
              </a:rPr>
              <a:t>以及</a:t>
            </a:r>
            <a:r>
              <a:rPr lang="zh-CN" altLang="en-US" sz="2600" dirty="0" smtClean="0">
                <a:solidFill>
                  <a:prstClr val="black"/>
                </a:solidFill>
              </a:rPr>
              <a:t>计算机</a:t>
            </a:r>
            <a:r>
              <a:rPr lang="zh-CN" altLang="en-US" sz="2600" dirty="0">
                <a:solidFill>
                  <a:prstClr val="black"/>
                </a:solidFill>
              </a:rPr>
              <a:t>性能的逐步提高，自然语言处理问题的解决只是时间问题。</a:t>
            </a:r>
            <a:endParaRPr lang="en-US" altLang="zh-CN" sz="2600" dirty="0">
              <a:solidFill>
                <a:prstClr val="black"/>
              </a:solidFill>
            </a:endParaRPr>
          </a:p>
        </p:txBody>
      </p:sp>
    </p:spTree>
    <p:extLst>
      <p:ext uri="{BB962C8B-B14F-4D97-AF65-F5344CB8AC3E}">
        <p14:creationId xmlns:p14="http://schemas.microsoft.com/office/powerpoint/2010/main" val="1014880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遇到瓶颈</a:t>
            </a:r>
            <a:endParaRPr lang="zh-CN" altLang="en-US" dirty="0"/>
          </a:p>
        </p:txBody>
      </p:sp>
      <p:pic>
        <p:nvPicPr>
          <p:cNvPr id="5" name="内容占位符 4"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78447" y="2996952"/>
            <a:ext cx="4965552" cy="3850162"/>
          </a:xfrm>
        </p:spPr>
      </p:pic>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4864"/>
            <a:ext cx="4526754" cy="2551935"/>
          </a:xfrm>
          <a:prstGeom prst="rect">
            <a:avLst/>
          </a:prstGeom>
        </p:spPr>
      </p:pic>
    </p:spTree>
    <p:extLst>
      <p:ext uri="{BB962C8B-B14F-4D97-AF65-F5344CB8AC3E}">
        <p14:creationId xmlns:p14="http://schemas.microsoft.com/office/powerpoint/2010/main" val="179066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遇到瓶颈</a:t>
            </a:r>
          </a:p>
        </p:txBody>
      </p:sp>
      <p:sp>
        <p:nvSpPr>
          <p:cNvPr id="3" name="内容占位符 2"/>
          <p:cNvSpPr>
            <a:spLocks noGrp="1"/>
          </p:cNvSpPr>
          <p:nvPr>
            <p:ph idx="1"/>
          </p:nvPr>
        </p:nvSpPr>
        <p:spPr>
          <a:xfrm>
            <a:off x="457200" y="1935480"/>
            <a:ext cx="8229600" cy="4661872"/>
          </a:xfrm>
        </p:spPr>
        <p:txBody>
          <a:bodyPr>
            <a:normAutofit/>
          </a:bodyPr>
          <a:lstStyle/>
          <a:p>
            <a:pPr>
              <a:lnSpc>
                <a:spcPct val="120000"/>
              </a:lnSpc>
            </a:pPr>
            <a:r>
              <a:rPr lang="zh-CN" altLang="en-US" dirty="0" smtClean="0">
                <a:latin typeface="Times New Roman" panose="02020603050405020304" pitchFamily="18" charset="0"/>
                <a:cs typeface="Times New Roman" panose="02020603050405020304" pitchFamily="18" charset="0"/>
              </a:rPr>
              <a:t>就在一切向着圆满解决的方向发展的时候，概括自然语言语法的工作遇到了困难。</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latin typeface="Times New Roman" panose="02020603050405020304" pitchFamily="18" charset="0"/>
                <a:cs typeface="Times New Roman" panose="02020603050405020304" pitchFamily="18" charset="0"/>
              </a:rPr>
              <a:t>上面</a:t>
            </a:r>
            <a:r>
              <a:rPr lang="zh-CN" altLang="en-US" dirty="0" smtClean="0">
                <a:latin typeface="Times New Roman" panose="02020603050405020304" pitchFamily="18" charset="0"/>
                <a:cs typeface="Times New Roman" panose="02020603050405020304" pitchFamily="18" charset="0"/>
              </a:rPr>
              <a:t>的一个简单的句子概括出了八条语法，其中四条是词性标注，还有四条是语法，如果是一个复杂的句子，比如“美联储主席本</a:t>
            </a:r>
            <a:r>
              <a:rPr lang="en-US" altLang="zh-CN" dirty="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伯克南昨天告诉媒体</a:t>
            </a:r>
            <a:r>
              <a:rPr lang="en-US" altLang="zh-CN" dirty="0" smtClean="0">
                <a:latin typeface="Times New Roman" panose="02020603050405020304" pitchFamily="18" charset="0"/>
                <a:cs typeface="Times New Roman" panose="02020603050405020304" pitchFamily="18" charset="0"/>
              </a:rPr>
              <a:t>7000</a:t>
            </a:r>
            <a:r>
              <a:rPr lang="zh-CN" altLang="en-US" dirty="0" smtClean="0">
                <a:latin typeface="Times New Roman" panose="02020603050405020304" pitchFamily="18" charset="0"/>
                <a:cs typeface="Times New Roman" panose="02020603050405020304" pitchFamily="18" charset="0"/>
              </a:rPr>
              <a:t>亿美元的救助资金将借给上百家银行、保险公司和汽车公司。”</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latin typeface="Times New Roman" panose="02020603050405020304" pitchFamily="18" charset="0"/>
                <a:cs typeface="Times New Roman" panose="02020603050405020304" pitchFamily="18" charset="0"/>
              </a:rPr>
              <a:t>虽然这个</a:t>
            </a:r>
            <a:r>
              <a:rPr lang="zh-CN" altLang="en-US" dirty="0" smtClean="0">
                <a:latin typeface="Times New Roman" panose="02020603050405020304" pitchFamily="18" charset="0"/>
                <a:cs typeface="Times New Roman" panose="02020603050405020304" pitchFamily="18" charset="0"/>
              </a:rPr>
              <a:t>句子和上面那个简单的句子</a:t>
            </a:r>
            <a:r>
              <a:rPr lang="zh-CN" altLang="en-US" dirty="0">
                <a:latin typeface="Times New Roman" panose="02020603050405020304" pitchFamily="18" charset="0"/>
                <a:cs typeface="Times New Roman" panose="02020603050405020304" pitchFamily="18" charset="0"/>
              </a:rPr>
              <a:t>一样都是主语谓语句号的</a:t>
            </a:r>
            <a:r>
              <a:rPr lang="zh-CN" altLang="en-US" dirty="0" smtClean="0">
                <a:latin typeface="Times New Roman" panose="02020603050405020304" pitchFamily="18" charset="0"/>
                <a:cs typeface="Times New Roman" panose="02020603050405020304" pitchFamily="18" charset="0"/>
              </a:rPr>
              <a:t>形式，但是它的主要“</a:t>
            </a:r>
            <a:r>
              <a:rPr lang="zh-CN" altLang="en-US" dirty="0">
                <a:latin typeface="Times New Roman" panose="02020603050405020304" pitchFamily="18" charset="0"/>
                <a:cs typeface="Times New Roman" panose="02020603050405020304" pitchFamily="18" charset="0"/>
              </a:rPr>
              <a:t>美联储主席本</a:t>
            </a:r>
            <a:r>
              <a:rPr lang="en-US" altLang="zh-CN" dirty="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伯克南</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p>
            <a:pPr>
              <a:lnSpc>
                <a:spcPct val="120000"/>
              </a:lnSpc>
            </a:pP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33829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遇到瓶颈</a:t>
            </a:r>
          </a:p>
        </p:txBody>
      </p:sp>
      <p:sp>
        <p:nvSpPr>
          <p:cNvPr id="3" name="内容占位符 2"/>
          <p:cNvSpPr>
            <a:spLocks noGrp="1"/>
          </p:cNvSpPr>
          <p:nvPr>
            <p:ph idx="1"/>
          </p:nvPr>
        </p:nvSpPr>
        <p:spPr>
          <a:xfrm>
            <a:off x="457200" y="1935480"/>
            <a:ext cx="8229600" cy="4805888"/>
          </a:xfrm>
        </p:spPr>
        <p:txBody>
          <a:bodyPr>
            <a:normAutofit/>
          </a:bodyPr>
          <a:lstStyle/>
          <a:p>
            <a:pPr>
              <a:lnSpc>
                <a:spcPct val="120000"/>
              </a:lnSpc>
            </a:pPr>
            <a:r>
              <a:rPr lang="zh-CN" altLang="en-US" dirty="0" smtClean="0"/>
              <a:t>需要分解成两个名词短语，并且前者修饰后者，而后面的谓语更加复杂，如果将其重写规则，将会远远多于八条。</a:t>
            </a:r>
            <a:endParaRPr lang="en-US" altLang="zh-CN" dirty="0" smtClean="0"/>
          </a:p>
          <a:p>
            <a:pPr>
              <a:lnSpc>
                <a:spcPct val="120000"/>
              </a:lnSpc>
            </a:pPr>
            <a:r>
              <a:rPr lang="zh-CN" altLang="en-US" dirty="0" smtClean="0"/>
              <a:t>而由于语言的复杂性，想要将所有句子的语法规则都写出来工作量是很大的。而且同一个句子</a:t>
            </a:r>
            <a:r>
              <a:rPr lang="en-US" altLang="zh-CN" dirty="0" smtClean="0"/>
              <a:t>(</a:t>
            </a:r>
            <a:r>
              <a:rPr lang="zh-CN" altLang="en-US" dirty="0" smtClean="0"/>
              <a:t>按上面的方法重写的规则自然是一样的</a:t>
            </a:r>
            <a:r>
              <a:rPr lang="en-US" altLang="zh-CN" dirty="0" smtClean="0"/>
              <a:t>)</a:t>
            </a:r>
            <a:r>
              <a:rPr lang="zh-CN" altLang="en-US" dirty="0" smtClean="0"/>
              <a:t>在不同的上下文中所代表的涵义 是不一样的，一个中国人说“活字印刷术是韩国人发明的”跟一个韩国人说这句话的意思不会是一样的。</a:t>
            </a:r>
            <a:endParaRPr lang="zh-CN" altLang="en-US" dirty="0"/>
          </a:p>
        </p:txBody>
      </p:sp>
    </p:spTree>
    <p:extLst>
      <p:ext uri="{BB962C8B-B14F-4D97-AF65-F5344CB8AC3E}">
        <p14:creationId xmlns:p14="http://schemas.microsoft.com/office/powerpoint/2010/main" val="11493784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基于内容的推荐</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2313902"/>
            <a:ext cx="3983044" cy="3347346"/>
          </a:xfrm>
          <a:prstGeom prst="rect">
            <a:avLst/>
          </a:prstGeom>
        </p:spPr>
      </p:pic>
      <p:pic>
        <p:nvPicPr>
          <p:cNvPr id="7" name="内容占位符 6" descr="屏幕剪辑"/>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43548" y="1916832"/>
            <a:ext cx="5300452" cy="4389437"/>
          </a:xfrm>
        </p:spPr>
      </p:pic>
    </p:spTree>
    <p:extLst>
      <p:ext uri="{BB962C8B-B14F-4D97-AF65-F5344CB8AC3E}">
        <p14:creationId xmlns:p14="http://schemas.microsoft.com/office/powerpoint/2010/main" val="544818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遇到瓶颈</a:t>
            </a:r>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552" y="1844824"/>
            <a:ext cx="4773102" cy="2088232"/>
          </a:xfr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3933056"/>
            <a:ext cx="4320469" cy="2765436"/>
          </a:xfrm>
          <a:prstGeom prst="rect">
            <a:avLst/>
          </a:prstGeom>
        </p:spPr>
      </p:pic>
    </p:spTree>
    <p:extLst>
      <p:ext uri="{BB962C8B-B14F-4D97-AF65-F5344CB8AC3E}">
        <p14:creationId xmlns:p14="http://schemas.microsoft.com/office/powerpoint/2010/main" val="390946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遇到瓶颈</a:t>
            </a:r>
          </a:p>
        </p:txBody>
      </p:sp>
      <p:sp>
        <p:nvSpPr>
          <p:cNvPr id="3" name="内容占位符 2"/>
          <p:cNvSpPr>
            <a:spLocks noGrp="1"/>
          </p:cNvSpPr>
          <p:nvPr>
            <p:ph idx="1"/>
          </p:nvPr>
        </p:nvSpPr>
        <p:spPr/>
        <p:txBody>
          <a:bodyPr/>
          <a:lstStyle/>
          <a:p>
            <a:pPr>
              <a:lnSpc>
                <a:spcPct val="120000"/>
              </a:lnSpc>
            </a:pPr>
            <a:r>
              <a:rPr lang="zh-CN" altLang="en-US" dirty="0" smtClean="0"/>
              <a:t>所以，重写规则时还要把上下文信息加入进去，这个工作量甚至比总结语法的工作量还要大，除此之外，新的用法总是不断的出现，这就使得重写规则几乎没有完成的一天。</a:t>
            </a:r>
            <a:endParaRPr lang="en-US" altLang="zh-CN" dirty="0" smtClean="0"/>
          </a:p>
          <a:p>
            <a:pPr>
              <a:lnSpc>
                <a:spcPct val="120000"/>
              </a:lnSpc>
            </a:pPr>
            <a:r>
              <a:rPr lang="zh-CN" altLang="en-US" dirty="0" smtClean="0"/>
              <a:t>另外，即使可以把这些规则全都总结出来，如何通过计算机代码的形式表示也有很大的困难。</a:t>
            </a:r>
            <a:endParaRPr lang="en-US" altLang="zh-CN" dirty="0" smtClean="0"/>
          </a:p>
          <a:p>
            <a:pPr>
              <a:lnSpc>
                <a:spcPct val="120000"/>
              </a:lnSpc>
            </a:pPr>
            <a:r>
              <a:rPr lang="zh-CN" altLang="en-US" dirty="0" smtClean="0"/>
              <a:t>最初的那个简单的</a:t>
            </a:r>
            <a:r>
              <a:rPr lang="zh-CN" altLang="en-US" dirty="0">
                <a:latin typeface="Times New Roman" panose="02020603050405020304" pitchFamily="18" charset="0"/>
                <a:cs typeface="Times New Roman" panose="02020603050405020304" pitchFamily="18" charset="0"/>
              </a:rPr>
              <a:t>语法分析</a:t>
            </a:r>
            <a:r>
              <a:rPr lang="zh-CN" altLang="en-US" dirty="0" smtClean="0">
                <a:latin typeface="Times New Roman" panose="02020603050405020304" pitchFamily="18" charset="0"/>
                <a:cs typeface="Times New Roman" panose="02020603050405020304" pitchFamily="18" charset="0"/>
              </a:rPr>
              <a:t>器是基于上下文无关的高级程序设计语言的语法总结出来的，而自然语言是上</a:t>
            </a:r>
            <a:endParaRPr lang="zh-CN" altLang="en-US" dirty="0"/>
          </a:p>
        </p:txBody>
      </p:sp>
    </p:spTree>
    <p:extLst>
      <p:ext uri="{BB962C8B-B14F-4D97-AF65-F5344CB8AC3E}">
        <p14:creationId xmlns:p14="http://schemas.microsoft.com/office/powerpoint/2010/main" val="248239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遇到瓶颈</a:t>
            </a:r>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下文相关的，如何</a:t>
            </a:r>
            <a:r>
              <a:rPr lang="en-US" altLang="zh-CN" dirty="0" smtClean="0">
                <a:latin typeface="Times New Roman" panose="02020603050405020304" pitchFamily="18" charset="0"/>
                <a:cs typeface="Times New Roman" panose="02020603050405020304" pitchFamily="18" charset="0"/>
              </a:rPr>
              <a:t>if-else</a:t>
            </a:r>
            <a:r>
              <a:rPr lang="zh-CN" altLang="en-US" dirty="0" smtClean="0">
                <a:latin typeface="Times New Roman" panose="02020603050405020304" pitchFamily="18" charset="0"/>
                <a:cs typeface="Times New Roman" panose="02020603050405020304" pitchFamily="18" charset="0"/>
              </a:rPr>
              <a:t>语句中表示上下文也是一件很困难的事。</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高德纳</a:t>
            </a:r>
            <a:r>
              <a:rPr lang="en-US" altLang="zh-CN" dirty="0" smtClean="0">
                <a:latin typeface="Times New Roman" panose="02020603050405020304" pitchFamily="18" charset="0"/>
                <a:cs typeface="Times New Roman" panose="02020603050405020304" pitchFamily="18" charset="0"/>
              </a:rPr>
              <a:t>(Donald Knuth</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1974</a:t>
            </a:r>
            <a:r>
              <a:rPr lang="zh-CN" altLang="en-US" dirty="0" smtClean="0">
                <a:latin typeface="Times New Roman" panose="02020603050405020304" pitchFamily="18" charset="0"/>
                <a:cs typeface="Times New Roman" panose="02020603050405020304" pitchFamily="18" charset="0"/>
              </a:rPr>
              <a:t>年图灵奖得主</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提出用计算复杂度来衡量算法的耗时，对于上下文无关的句子，算法的复杂度是句子长度的</a:t>
            </a:r>
            <a:r>
              <a:rPr lang="zh-CN" altLang="en-US" dirty="0">
                <a:latin typeface="Times New Roman" panose="02020603050405020304" pitchFamily="18" charset="0"/>
                <a:cs typeface="Times New Roman" panose="02020603050405020304" pitchFamily="18" charset="0"/>
              </a:rPr>
              <a:t>平方</a:t>
            </a:r>
            <a:r>
              <a:rPr lang="zh-CN" altLang="en-US" dirty="0" smtClean="0">
                <a:latin typeface="Times New Roman" panose="02020603050405020304" pitchFamily="18" charset="0"/>
                <a:cs typeface="Times New Roman" panose="02020603050405020304" pitchFamily="18" charset="0"/>
              </a:rPr>
              <a:t>，而上下文相关的则是六次方。</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51864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遇到瓶颈</a:t>
            </a:r>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除了上下文信息之外，处理自然语言还需要常识。</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比如在</a:t>
            </a:r>
            <a:r>
              <a:rPr lang="en-US" altLang="zh-CN" dirty="0" smtClean="0">
                <a:latin typeface="Times New Roman" panose="02020603050405020304" pitchFamily="18" charset="0"/>
                <a:cs typeface="Times New Roman" panose="02020603050405020304" pitchFamily="18" charset="0"/>
              </a:rPr>
              <a:t>1966</a:t>
            </a:r>
            <a:r>
              <a:rPr lang="zh-CN" altLang="en-US" dirty="0" smtClean="0">
                <a:latin typeface="Times New Roman" panose="02020603050405020304" pitchFamily="18" charset="0"/>
                <a:cs typeface="Times New Roman" panose="02020603050405020304" pitchFamily="18" charset="0"/>
              </a:rPr>
              <a:t>年，明斯基</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上面达特茅斯会议中的那个明斯基</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举过一个例子：</a:t>
            </a:r>
            <a:endParaRPr lang="en-US" altLang="zh-CN" dirty="0" smtClean="0">
              <a:latin typeface="Times New Roman" panose="02020603050405020304" pitchFamily="18" charset="0"/>
              <a:cs typeface="Times New Roman" panose="02020603050405020304" pitchFamily="18" charset="0"/>
            </a:endParaRPr>
          </a:p>
          <a:p>
            <a:pPr>
              <a:lnSpc>
                <a:spcPct val="120000"/>
              </a:lnSpc>
            </a:pPr>
            <a:endParaRPr lang="en-US" altLang="zh-CN" dirty="0">
              <a:latin typeface="Times New Roman" panose="02020603050405020304" pitchFamily="18" charset="0"/>
              <a:cs typeface="Times New Roman" panose="02020603050405020304" pitchFamily="18" charset="0"/>
            </a:endParaRPr>
          </a:p>
          <a:p>
            <a:pPr>
              <a:lnSpc>
                <a:spcPct val="120000"/>
              </a:lnSpc>
            </a:pP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latin typeface="Times New Roman" panose="02020603050405020304" pitchFamily="18" charset="0"/>
                <a:cs typeface="Times New Roman" panose="02020603050405020304" pitchFamily="18" charset="0"/>
              </a:rPr>
              <a:t>第一</a:t>
            </a:r>
            <a:r>
              <a:rPr lang="zh-CN" altLang="en-US" dirty="0" smtClean="0">
                <a:latin typeface="Times New Roman" panose="02020603050405020304" pitchFamily="18" charset="0"/>
                <a:cs typeface="Times New Roman" panose="02020603050405020304" pitchFamily="18" charset="0"/>
              </a:rPr>
              <a:t>个句子很好理解，而第二个例子就很难了。</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其实第二个句子中的</a:t>
            </a:r>
            <a:r>
              <a:rPr lang="en-US" altLang="zh-CN" dirty="0" smtClean="0">
                <a:latin typeface="Times New Roman" panose="02020603050405020304" pitchFamily="18" charset="0"/>
                <a:cs typeface="Times New Roman" panose="02020603050405020304" pitchFamily="18" charset="0"/>
              </a:rPr>
              <a:t>pen</a:t>
            </a:r>
            <a:r>
              <a:rPr lang="zh-CN" altLang="en-US" dirty="0" smtClean="0">
                <a:latin typeface="Times New Roman" panose="02020603050405020304" pitchFamily="18" charset="0"/>
                <a:cs typeface="Times New Roman" panose="02020603050405020304" pitchFamily="18" charset="0"/>
              </a:rPr>
              <a:t>指的是围栏。</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556429412"/>
              </p:ext>
            </p:extLst>
          </p:nvPr>
        </p:nvGraphicFramePr>
        <p:xfrm>
          <a:off x="2987824" y="3645024"/>
          <a:ext cx="3172588" cy="1008112"/>
        </p:xfrm>
        <a:graphic>
          <a:graphicData uri="http://schemas.openxmlformats.org/presentationml/2006/ole">
            <mc:AlternateContent xmlns:mc="http://schemas.openxmlformats.org/markup-compatibility/2006">
              <mc:Choice xmlns:v="urn:schemas-microsoft-com:vml" Requires="v">
                <p:oleObj spid="_x0000_s3074" name="Equation" r:id="rId3" imgW="1358640" imgH="431640" progId="Equation.DSMT4">
                  <p:embed/>
                </p:oleObj>
              </mc:Choice>
              <mc:Fallback>
                <p:oleObj name="Equation" r:id="rId3" imgW="1358640" imgH="431640" progId="Equation.DSMT4">
                  <p:embed/>
                  <p:pic>
                    <p:nvPicPr>
                      <p:cNvPr id="0" name=""/>
                      <p:cNvPicPr/>
                      <p:nvPr/>
                    </p:nvPicPr>
                    <p:blipFill>
                      <a:blip r:embed="rId4"/>
                      <a:stretch>
                        <a:fillRect/>
                      </a:stretch>
                    </p:blipFill>
                    <p:spPr>
                      <a:xfrm>
                        <a:off x="2987824" y="3645024"/>
                        <a:ext cx="3172588" cy="1008112"/>
                      </a:xfrm>
                      <a:prstGeom prst="rect">
                        <a:avLst/>
                      </a:prstGeom>
                    </p:spPr>
                  </p:pic>
                </p:oleObj>
              </mc:Fallback>
            </mc:AlternateContent>
          </a:graphicData>
        </a:graphic>
      </p:graphicFrame>
      <p:pic>
        <p:nvPicPr>
          <p:cNvPr id="5" name="图片 4"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607" y="5733256"/>
            <a:ext cx="2977893" cy="1124744"/>
          </a:xfrm>
          <a:prstGeom prst="rect">
            <a:avLst/>
          </a:prstGeom>
        </p:spPr>
      </p:pic>
    </p:spTree>
    <p:extLst>
      <p:ext uri="{BB962C8B-B14F-4D97-AF65-F5344CB8AC3E}">
        <p14:creationId xmlns:p14="http://schemas.microsoft.com/office/powerpoint/2010/main" val="322615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遇到瓶颈</a:t>
            </a:r>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3688" y="1988840"/>
            <a:ext cx="5644796" cy="4680521"/>
          </a:xfrm>
          <a:prstGeom prst="rect">
            <a:avLst/>
          </a:prstGeom>
        </p:spPr>
      </p:pic>
      <p:sp>
        <p:nvSpPr>
          <p:cNvPr id="5" name="TextBox 4"/>
          <p:cNvSpPr txBox="1"/>
          <p:nvPr/>
        </p:nvSpPr>
        <p:spPr>
          <a:xfrm>
            <a:off x="7596336" y="2918002"/>
            <a:ext cx="1403648" cy="1200329"/>
          </a:xfrm>
          <a:prstGeom prst="rect">
            <a:avLst/>
          </a:prstGeom>
          <a:noFill/>
        </p:spPr>
        <p:txBody>
          <a:bodyPr wrap="square" rtlCol="0">
            <a:spAutoFit/>
          </a:bodyPr>
          <a:lstStyle/>
          <a:p>
            <a:r>
              <a:rPr lang="zh-CN" altLang="en-US" sz="2400" dirty="0" smtClean="0">
                <a:solidFill>
                  <a:prstClr val="black"/>
                </a:solidFill>
              </a:rPr>
              <a:t>停靠在八楼的二路汽车</a:t>
            </a:r>
            <a:endParaRPr lang="zh-CN" altLang="en-US" sz="2400" dirty="0">
              <a:solidFill>
                <a:prstClr val="black"/>
              </a:solidFill>
            </a:endParaRPr>
          </a:p>
        </p:txBody>
      </p:sp>
    </p:spTree>
    <p:extLst>
      <p:ext uri="{BB962C8B-B14F-4D97-AF65-F5344CB8AC3E}">
        <p14:creationId xmlns:p14="http://schemas.microsoft.com/office/powerpoint/2010/main" val="28650961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遇到瓶颈</a:t>
            </a:r>
          </a:p>
        </p:txBody>
      </p:sp>
      <p:sp>
        <p:nvSpPr>
          <p:cNvPr id="3" name="内容占位符 2"/>
          <p:cNvSpPr>
            <a:spLocks noGrp="1"/>
          </p:cNvSpPr>
          <p:nvPr>
            <p:ph idx="1"/>
          </p:nvPr>
        </p:nvSpPr>
        <p:spPr/>
        <p:txBody>
          <a:bodyPr/>
          <a:lstStyle/>
          <a:p>
            <a:pPr>
              <a:lnSpc>
                <a:spcPct val="120000"/>
              </a:lnSpc>
            </a:pPr>
            <a:r>
              <a:rPr lang="zh-CN" altLang="en-US" dirty="0" smtClean="0"/>
              <a:t>即使上面的问题都可以解决，通过总结语法使计算机 可以进行自然语言处理的问题依然很难解决，原因就在于人们总是在违反语法，比如歌词里面为了押韵经常有不符合语法的句子，而人们平时说话也很少注意语法。</a:t>
            </a:r>
            <a:endParaRPr lang="en-US" altLang="zh-CN" dirty="0" smtClean="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824" y="4149080"/>
            <a:ext cx="4325532" cy="2708920"/>
          </a:xfrm>
          <a:prstGeom prst="rect">
            <a:avLst/>
          </a:prstGeom>
        </p:spPr>
      </p:pic>
    </p:spTree>
    <p:extLst>
      <p:ext uri="{BB962C8B-B14F-4D97-AF65-F5344CB8AC3E}">
        <p14:creationId xmlns:p14="http://schemas.microsoft.com/office/powerpoint/2010/main" val="22007335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遇到瓶颈</a:t>
            </a:r>
          </a:p>
        </p:txBody>
      </p:sp>
      <p:sp>
        <p:nvSpPr>
          <p:cNvPr id="3" name="内容占位符 2"/>
          <p:cNvSpPr>
            <a:spLocks noGrp="1"/>
          </p:cNvSpPr>
          <p:nvPr>
            <p:ph idx="1"/>
          </p:nvPr>
        </p:nvSpPr>
        <p:spPr/>
        <p:txBody>
          <a:bodyPr/>
          <a:lstStyle/>
          <a:p>
            <a:pPr>
              <a:lnSpc>
                <a:spcPct val="120000"/>
              </a:lnSpc>
            </a:pPr>
            <a:r>
              <a:rPr lang="zh-CN" altLang="en-US" dirty="0" smtClean="0"/>
              <a:t>除了语法，人们在写的过程中也总会出现错别字等问题。</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2564904"/>
            <a:ext cx="3176726" cy="4293096"/>
          </a:xfrm>
          <a:prstGeom prst="rect">
            <a:avLst/>
          </a:prstGeom>
        </p:spPr>
      </p:pic>
    </p:spTree>
    <p:extLst>
      <p:ext uri="{BB962C8B-B14F-4D97-AF65-F5344CB8AC3E}">
        <p14:creationId xmlns:p14="http://schemas.microsoft.com/office/powerpoint/2010/main" val="8704225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遇到瓶颈</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a:t>也就是说平时我们见到的大部分需要进行处理的内容都有可能是不符合语法的，而对于科学家来说，他们可以总结正确的语法并输入计算机，对于错误的</a:t>
            </a:r>
            <a:r>
              <a:rPr lang="zh-CN" altLang="en-US" dirty="0" smtClean="0"/>
              <a:t>语法却没有什么好的办法，因为错误的语法数量不可能被确定，这里面有的是约定俗成的</a:t>
            </a:r>
            <a:r>
              <a:rPr lang="en-US" altLang="zh-CN" dirty="0" smtClean="0"/>
              <a:t>(</a:t>
            </a:r>
            <a:r>
              <a:rPr lang="zh-CN" altLang="en-US" dirty="0" smtClean="0"/>
              <a:t>这些约定俗成的内容在大部分人认可之后可能会形成新的语法</a:t>
            </a:r>
            <a:r>
              <a:rPr lang="en-US" altLang="zh-CN" dirty="0" smtClean="0"/>
              <a:t>)</a:t>
            </a:r>
            <a:r>
              <a:rPr lang="zh-CN" altLang="en-US" dirty="0" smtClean="0"/>
              <a:t>，也有的不是</a:t>
            </a:r>
            <a:r>
              <a:rPr lang="en-US" altLang="zh-CN" dirty="0" smtClean="0"/>
              <a:t>(</a:t>
            </a:r>
            <a:r>
              <a:rPr lang="zh-CN" altLang="en-US" dirty="0" smtClean="0"/>
              <a:t>比如上面顺序全是错的那个句子</a:t>
            </a:r>
            <a:r>
              <a:rPr lang="en-US" altLang="zh-CN" dirty="0" smtClean="0"/>
              <a:t>)</a:t>
            </a:r>
            <a:r>
              <a:rPr lang="zh-CN" altLang="en-US" dirty="0" smtClean="0"/>
              <a:t>。</a:t>
            </a:r>
            <a:endParaRPr lang="zh-CN" altLang="en-US" dirty="0"/>
          </a:p>
        </p:txBody>
      </p:sp>
    </p:spTree>
    <p:extLst>
      <p:ext uri="{BB962C8B-B14F-4D97-AF65-F5344CB8AC3E}">
        <p14:creationId xmlns:p14="http://schemas.microsoft.com/office/powerpoint/2010/main" val="28760352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遇到瓶颈</a:t>
            </a:r>
          </a:p>
        </p:txBody>
      </p:sp>
      <p:pic>
        <p:nvPicPr>
          <p:cNvPr id="6" name="内容占位符 5"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9611" y="1935163"/>
            <a:ext cx="5984777" cy="4389437"/>
          </a:xfrm>
        </p:spPr>
      </p:pic>
      <p:sp>
        <p:nvSpPr>
          <p:cNvPr id="3" name="TextBox 2"/>
          <p:cNvSpPr txBox="1"/>
          <p:nvPr/>
        </p:nvSpPr>
        <p:spPr>
          <a:xfrm>
            <a:off x="7524328" y="3212976"/>
            <a:ext cx="1415772" cy="461665"/>
          </a:xfrm>
          <a:prstGeom prst="rect">
            <a:avLst/>
          </a:prstGeom>
          <a:noFill/>
        </p:spPr>
        <p:txBody>
          <a:bodyPr wrap="none" rtlCol="0">
            <a:spAutoFit/>
          </a:bodyPr>
          <a:lstStyle/>
          <a:p>
            <a:r>
              <a:rPr lang="zh-CN" altLang="en-US" sz="2400" dirty="0" smtClean="0">
                <a:solidFill>
                  <a:prstClr val="black"/>
                </a:solidFill>
              </a:rPr>
              <a:t>按图索骥</a:t>
            </a:r>
            <a:endParaRPr lang="zh-CN" altLang="en-US" sz="2400" dirty="0">
              <a:solidFill>
                <a:prstClr val="black"/>
              </a:solidFill>
            </a:endParaRPr>
          </a:p>
        </p:txBody>
      </p:sp>
    </p:spTree>
    <p:extLst>
      <p:ext uri="{BB962C8B-B14F-4D97-AF65-F5344CB8AC3E}">
        <p14:creationId xmlns:p14="http://schemas.microsoft.com/office/powerpoint/2010/main" val="35883854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山穷水尽</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由于遇到的这些困难，尤其是明斯基等专家的否定，使得美国政府的科技决策部门收到了很大的影响，在很长的一段时间内，自然语言处理获得的研究资助都大大减少。而美国是当时自然语言处理方面的领导者，这就使得直到</a:t>
            </a:r>
            <a:r>
              <a:rPr lang="en-US" altLang="zh-CN" dirty="0" smtClean="0">
                <a:latin typeface="Times New Roman" panose="02020603050405020304" pitchFamily="18" charset="0"/>
                <a:cs typeface="Times New Roman" panose="02020603050405020304" pitchFamily="18" charset="0"/>
              </a:rPr>
              <a:t>20</a:t>
            </a:r>
            <a:r>
              <a:rPr lang="zh-CN" altLang="en-US" dirty="0" smtClean="0">
                <a:latin typeface="Times New Roman" panose="02020603050405020304" pitchFamily="18" charset="0"/>
                <a:cs typeface="Times New Roman" panose="02020603050405020304" pitchFamily="18" charset="0"/>
              </a:rPr>
              <a:t>世纪</a:t>
            </a:r>
            <a:r>
              <a:rPr lang="en-US" altLang="zh-CN" dirty="0" smtClean="0">
                <a:latin typeface="Times New Roman" panose="02020603050405020304" pitchFamily="18" charset="0"/>
                <a:cs typeface="Times New Roman" panose="02020603050405020304" pitchFamily="18" charset="0"/>
              </a:rPr>
              <a:t>70</a:t>
            </a:r>
            <a:r>
              <a:rPr lang="zh-CN" altLang="en-US" dirty="0" smtClean="0">
                <a:latin typeface="Times New Roman" panose="02020603050405020304" pitchFamily="18" charset="0"/>
                <a:cs typeface="Times New Roman" panose="02020603050405020304" pitchFamily="18" charset="0"/>
              </a:rPr>
              <a:t>年代初，自然语言处理都没有得到什么像样的发展。</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88759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基于内容的推荐缺点</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可分析的内容有限：基于内容的推荐首先要有内容，以新闻推荐为例，一篇新闻一般只有几个标签，这些标签并不能包含新闻的全部内容。</a:t>
            </a:r>
            <a:endParaRPr lang="en-US" altLang="zh-CN" dirty="0" smtClean="0"/>
          </a:p>
          <a:p>
            <a:pPr>
              <a:lnSpc>
                <a:spcPct val="120000"/>
              </a:lnSpc>
            </a:pPr>
            <a:r>
              <a:rPr lang="zh-CN" altLang="en-US" dirty="0"/>
              <a:t>过度</a:t>
            </a:r>
            <a:r>
              <a:rPr lang="zh-CN" altLang="en-US" dirty="0" smtClean="0"/>
              <a:t>专业化：推荐的物品与用户以表达过兴趣的物品往往相似度很高，但是没有惊喜性。</a:t>
            </a:r>
            <a:endParaRPr lang="zh-CN" altLang="en-US" dirty="0"/>
          </a:p>
        </p:txBody>
      </p:sp>
    </p:spTree>
    <p:extLst>
      <p:ext uri="{BB962C8B-B14F-4D97-AF65-F5344CB8AC3E}">
        <p14:creationId xmlns:p14="http://schemas.microsoft.com/office/powerpoint/2010/main" val="24822646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山穷水尽，柳暗花明</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5777" y="2107454"/>
            <a:ext cx="4320480" cy="4333774"/>
          </a:xfrm>
        </p:spPr>
      </p:pic>
    </p:spTree>
    <p:extLst>
      <p:ext uri="{BB962C8B-B14F-4D97-AF65-F5344CB8AC3E}">
        <p14:creationId xmlns:p14="http://schemas.microsoft.com/office/powerpoint/2010/main" val="24055048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意外的发现</a:t>
            </a:r>
          </a:p>
        </p:txBody>
      </p:sp>
      <p:sp>
        <p:nvSpPr>
          <p:cNvPr id="3" name="内容占位符 2"/>
          <p:cNvSpPr>
            <a:spLocks noGrp="1"/>
          </p:cNvSpPr>
          <p:nvPr>
            <p:ph idx="1"/>
          </p:nvPr>
        </p:nvSpPr>
        <p:spPr/>
        <p:txBody>
          <a:bodyPr/>
          <a:lstStyle/>
          <a:p>
            <a:pPr>
              <a:lnSpc>
                <a:spcPct val="120000"/>
              </a:lnSpc>
            </a:pPr>
            <a:r>
              <a:rPr lang="en-US" altLang="zh-CN" dirty="0" smtClean="0">
                <a:latin typeface="Times New Roman" panose="02020603050405020304" pitchFamily="18" charset="0"/>
                <a:cs typeface="Times New Roman" panose="02020603050405020304" pitchFamily="18" charset="0"/>
              </a:rPr>
              <a:t>70</a:t>
            </a:r>
            <a:r>
              <a:rPr lang="zh-CN" altLang="en-US" dirty="0" smtClean="0">
                <a:latin typeface="Times New Roman" panose="02020603050405020304" pitchFamily="18" charset="0"/>
                <a:cs typeface="Times New Roman" panose="02020603050405020304" pitchFamily="18" charset="0"/>
              </a:rPr>
              <a:t>年代，在</a:t>
            </a:r>
            <a:r>
              <a:rPr lang="zh-CN" altLang="en-US" dirty="0">
                <a:latin typeface="Times New Roman" panose="02020603050405020304" pitchFamily="18" charset="0"/>
                <a:cs typeface="Times New Roman" panose="02020603050405020304" pitchFamily="18" charset="0"/>
              </a:rPr>
              <a:t>弗莱德里克</a:t>
            </a:r>
            <a:r>
              <a:rPr lang="en-US" altLang="zh-CN" dirty="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贾里尼克和他领导的</a:t>
            </a:r>
            <a:r>
              <a:rPr lang="en-US" altLang="zh-CN" dirty="0" smtClean="0">
                <a:latin typeface="Times New Roman" panose="02020603050405020304" pitchFamily="18" charset="0"/>
                <a:cs typeface="Times New Roman" panose="02020603050405020304" pitchFamily="18" charset="0"/>
              </a:rPr>
              <a:t>IBM</a:t>
            </a:r>
            <a:r>
              <a:rPr lang="zh-CN" altLang="en-US" dirty="0" smtClean="0">
                <a:latin typeface="Times New Roman" panose="02020603050405020304" pitchFamily="18" charset="0"/>
                <a:cs typeface="Times New Roman" panose="02020603050405020304" pitchFamily="18" charset="0"/>
              </a:rPr>
              <a:t>华生实验室在</a:t>
            </a:r>
            <a:r>
              <a:rPr lang="zh-CN" altLang="en-US" dirty="0">
                <a:latin typeface="Times New Roman" panose="02020603050405020304" pitchFamily="18" charset="0"/>
                <a:cs typeface="Times New Roman" panose="02020603050405020304" pitchFamily="18" charset="0"/>
              </a:rPr>
              <a:t>解决</a:t>
            </a:r>
            <a:r>
              <a:rPr lang="zh-CN" altLang="en-US" dirty="0" smtClean="0">
                <a:latin typeface="Times New Roman" panose="02020603050405020304" pitchFamily="18" charset="0"/>
                <a:cs typeface="Times New Roman" panose="02020603050405020304" pitchFamily="18" charset="0"/>
              </a:rPr>
              <a:t>语音识别问题时采用了统计的方法，使得语音识别与从</a:t>
            </a:r>
            <a:r>
              <a:rPr lang="en-US" altLang="zh-CN" dirty="0" smtClean="0">
                <a:latin typeface="Times New Roman" panose="02020603050405020304" pitchFamily="18" charset="0"/>
                <a:cs typeface="Times New Roman" panose="02020603050405020304" pitchFamily="18" charset="0"/>
              </a:rPr>
              <a:t>70%</a:t>
            </a:r>
            <a:r>
              <a:rPr lang="zh-CN" altLang="en-US" dirty="0" smtClean="0">
                <a:latin typeface="Times New Roman" panose="02020603050405020304" pitchFamily="18" charset="0"/>
                <a:cs typeface="Times New Roman" panose="02020603050405020304" pitchFamily="18" charset="0"/>
              </a:rPr>
              <a:t>提高到</a:t>
            </a:r>
            <a:r>
              <a:rPr lang="en-US" altLang="zh-CN" dirty="0" smtClean="0">
                <a:latin typeface="Times New Roman" panose="02020603050405020304" pitchFamily="18" charset="0"/>
                <a:cs typeface="Times New Roman" panose="02020603050405020304" pitchFamily="18" charset="0"/>
              </a:rPr>
              <a:t>90%</a:t>
            </a:r>
            <a:r>
              <a:rPr lang="zh-CN" altLang="en-US" dirty="0" smtClean="0">
                <a:latin typeface="Times New Roman" panose="02020603050405020304" pitchFamily="18" charset="0"/>
                <a:cs typeface="Times New Roman" panose="02020603050405020304" pitchFamily="18" charset="0"/>
              </a:rPr>
              <a:t>，并且使得识别规模从几百单词提升到几万单词，这就使得语音识别有可能从实验室走向实际应用。</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latin typeface="Times New Roman" panose="02020603050405020304" pitchFamily="18" charset="0"/>
                <a:cs typeface="Times New Roman" panose="02020603050405020304" pitchFamily="18" charset="0"/>
              </a:rPr>
              <a:t>华生</a:t>
            </a:r>
            <a:r>
              <a:rPr lang="zh-CN" altLang="en-US" dirty="0" smtClean="0">
                <a:latin typeface="Times New Roman" panose="02020603050405020304" pitchFamily="18" charset="0"/>
                <a:cs typeface="Times New Roman" panose="02020603050405020304" pitchFamily="18" charset="0"/>
              </a:rPr>
              <a:t>实验室的成果给当时还在坚持研究自然语言处理的人很大的震动，既然语音识别可以使用统计的方法，那么自然语言处理的其他分支自然也可以试一试。</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96099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分裂</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虽然基于统计的方法在语音识别上获得了成功，但是在自然语言处理的其他分支并没有得到所有人的认可。主要原因有两点。</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latin typeface="Times New Roman" panose="02020603050405020304" pitchFamily="18" charset="0"/>
                <a:cs typeface="Times New Roman" panose="02020603050405020304" pitchFamily="18" charset="0"/>
              </a:rPr>
              <a:t>第</a:t>
            </a:r>
            <a:r>
              <a:rPr lang="zh-CN" altLang="en-US" dirty="0" smtClean="0">
                <a:latin typeface="Times New Roman" panose="02020603050405020304" pitchFamily="18" charset="0"/>
                <a:cs typeface="Times New Roman" panose="02020603050405020304" pitchFamily="18" charset="0"/>
              </a:rPr>
              <a:t>一点原因是一种新的研究方法从提出到成熟通常需要很多年。</a:t>
            </a:r>
            <a:r>
              <a:rPr lang="en-US" altLang="zh-CN" dirty="0" smtClean="0">
                <a:latin typeface="Times New Roman" panose="02020603050405020304" pitchFamily="18" charset="0"/>
                <a:cs typeface="Times New Roman" panose="02020603050405020304" pitchFamily="18" charset="0"/>
              </a:rPr>
              <a:t>20</a:t>
            </a:r>
            <a:r>
              <a:rPr lang="zh-CN" altLang="en-US" dirty="0" smtClean="0">
                <a:latin typeface="Times New Roman" panose="02020603050405020304" pitchFamily="18" charset="0"/>
                <a:cs typeface="Times New Roman" panose="02020603050405020304" pitchFamily="18" charset="0"/>
              </a:rPr>
              <a:t>世纪</a:t>
            </a:r>
            <a:r>
              <a:rPr lang="en-US" altLang="zh-CN" dirty="0" smtClean="0">
                <a:latin typeface="Times New Roman" panose="02020603050405020304" pitchFamily="18" charset="0"/>
                <a:cs typeface="Times New Roman" panose="02020603050405020304" pitchFamily="18" charset="0"/>
              </a:rPr>
              <a:t>70</a:t>
            </a:r>
            <a:r>
              <a:rPr lang="zh-CN" altLang="en-US" dirty="0" smtClean="0">
                <a:latin typeface="Times New Roman" panose="02020603050405020304" pitchFamily="18" charset="0"/>
                <a:cs typeface="Times New Roman" panose="02020603050405020304" pitchFamily="18" charset="0"/>
              </a:rPr>
              <a:t>年代，基于统计的方法的核心是通信系统加隐马尔可夫模型，这个模型的输入和输出都是一维的，在语音处理中和接下来获得成功的词性分析中都是如此。</a:t>
            </a:r>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534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分裂</a:t>
            </a:r>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但是，在句法分析中，虽然输入的仍然是一维的句子，输出的却是二维的分析树，使得隐马尔可夫模型并不是十分方便，而机器翻译中又涉及到不同语言词序不同的问题，原来的统计方法无法很好的解决，新的模型又不能很快提出。</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en-US" altLang="zh-CN" dirty="0" smtClean="0">
                <a:latin typeface="Times New Roman" panose="02020603050405020304" pitchFamily="18" charset="0"/>
                <a:cs typeface="Times New Roman" panose="02020603050405020304" pitchFamily="18" charset="0"/>
              </a:rPr>
              <a:t>1988</a:t>
            </a:r>
            <a:r>
              <a:rPr lang="zh-CN" altLang="en-US" dirty="0" smtClean="0">
                <a:latin typeface="Times New Roman" panose="02020603050405020304" pitchFamily="18" charset="0"/>
                <a:cs typeface="Times New Roman" panose="02020603050405020304" pitchFamily="18" charset="0"/>
              </a:rPr>
              <a:t>年，</a:t>
            </a:r>
            <a:r>
              <a:rPr lang="en-US" altLang="zh-CN" dirty="0" smtClean="0">
                <a:latin typeface="Times New Roman" panose="02020603050405020304" pitchFamily="18" charset="0"/>
                <a:cs typeface="Times New Roman" panose="02020603050405020304" pitchFamily="18" charset="0"/>
              </a:rPr>
              <a:t>IBM</a:t>
            </a:r>
            <a:r>
              <a:rPr lang="zh-CN" altLang="en-US" dirty="0" smtClean="0">
                <a:latin typeface="Times New Roman" panose="02020603050405020304" pitchFamily="18" charset="0"/>
                <a:cs typeface="Times New Roman" panose="02020603050405020304" pitchFamily="18" charset="0"/>
              </a:rPr>
              <a:t>的彼得</a:t>
            </a:r>
            <a:r>
              <a:rPr lang="en-US" altLang="zh-CN" dirty="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布朗等人提出了基于统计的机器翻译方法，但既由于没有足够的统计数据，也不能解决不同语言词序颠倒的问题，所以效果并不好。</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792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分裂</a:t>
            </a:r>
          </a:p>
        </p:txBody>
      </p:sp>
      <p:sp>
        <p:nvSpPr>
          <p:cNvPr id="3" name="内容占位符 2"/>
          <p:cNvSpPr>
            <a:spLocks noGrp="1"/>
          </p:cNvSpPr>
          <p:nvPr>
            <p:ph idx="1"/>
          </p:nvPr>
        </p:nvSpPr>
        <p:spPr>
          <a:xfrm>
            <a:off x="457200" y="1935480"/>
            <a:ext cx="8229600" cy="4589864"/>
          </a:xfrm>
        </p:spPr>
        <p:txBody>
          <a:bodyPr>
            <a:normAutofit/>
          </a:bodyPr>
          <a:lstStyle/>
          <a:p>
            <a:pPr>
              <a:lnSpc>
                <a:spcPct val="120000"/>
              </a:lnSpc>
            </a:pPr>
            <a:r>
              <a:rPr lang="zh-CN" altLang="en-US" dirty="0" smtClean="0">
                <a:latin typeface="Times New Roman" panose="02020603050405020304" pitchFamily="18" charset="0"/>
                <a:cs typeface="Times New Roman" panose="02020603050405020304" pitchFamily="18" charset="0"/>
              </a:rPr>
              <a:t>在很长的一段时间里，传统方法的捍卫者攻击统计学派的武器就是基于统计的方法只能处理浅层的自然语言处理问题。</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随着统计学派新模型的不断提出，各种语料的出现</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比如维基百科</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以及计算机性能不断的提高，原来基于统计的方法中遇到的困难被一一解决。在</a:t>
            </a:r>
            <a:r>
              <a:rPr lang="en-US" altLang="zh-CN" dirty="0" smtClean="0">
                <a:latin typeface="Times New Roman" panose="02020603050405020304" pitchFamily="18" charset="0"/>
                <a:cs typeface="Times New Roman" panose="02020603050405020304" pitchFamily="18" charset="0"/>
              </a:rPr>
              <a:t>20</a:t>
            </a:r>
            <a:r>
              <a:rPr lang="zh-CN" altLang="en-US" dirty="0" smtClean="0">
                <a:latin typeface="Times New Roman" panose="02020603050405020304" pitchFamily="18" charset="0"/>
                <a:cs typeface="Times New Roman" panose="02020603050405020304" pitchFamily="18" charset="0"/>
              </a:rPr>
              <a:t>世纪</a:t>
            </a:r>
            <a:r>
              <a:rPr lang="en-US" altLang="zh-CN" dirty="0" smtClean="0">
                <a:latin typeface="Times New Roman" panose="02020603050405020304" pitchFamily="18" charset="0"/>
                <a:cs typeface="Times New Roman" panose="02020603050405020304" pitchFamily="18" charset="0"/>
              </a:rPr>
              <a:t>90</a:t>
            </a:r>
            <a:r>
              <a:rPr lang="zh-CN" altLang="en-US" dirty="0" smtClean="0">
                <a:latin typeface="Times New Roman" panose="02020603050405020304" pitchFamily="18" charset="0"/>
                <a:cs typeface="Times New Roman" panose="02020603050405020304" pitchFamily="18" charset="0"/>
              </a:rPr>
              <a:t>年代末期，人们发现通过统计得到的语法规则甚至可以比语言学家总结的更有说服力，而机器翻译的问题也被</a:t>
            </a:r>
            <a:r>
              <a:rPr lang="zh-CN" altLang="en-US" dirty="0">
                <a:latin typeface="Times New Roman" panose="02020603050405020304" pitchFamily="18" charset="0"/>
                <a:cs typeface="Times New Roman" panose="02020603050405020304" pitchFamily="18" charset="0"/>
              </a:rPr>
              <a:t>在</a:t>
            </a:r>
            <a:r>
              <a:rPr lang="en-US" altLang="zh-CN" dirty="0">
                <a:latin typeface="Times New Roman" panose="02020603050405020304" pitchFamily="18" charset="0"/>
                <a:cs typeface="Times New Roman" panose="02020603050405020304" pitchFamily="18" charset="0"/>
              </a:rPr>
              <a:t>2005</a:t>
            </a:r>
            <a:r>
              <a:rPr lang="zh-CN" altLang="en-US" dirty="0">
                <a:latin typeface="Times New Roman" panose="02020603050405020304" pitchFamily="18" charset="0"/>
                <a:cs typeface="Times New Roman" panose="02020603050405020304" pitchFamily="18" charset="0"/>
              </a:rPr>
              <a:t>年推出的基于统计的翻译系统攻克</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697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分裂</a:t>
            </a:r>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基于统计的方法不能得到认可的另一个原因在于总有一批人拒绝改变。</a:t>
            </a:r>
            <a:endParaRPr lang="zh-CN" altLang="en-US" dirty="0">
              <a:latin typeface="Times New Roman" panose="02020603050405020304" pitchFamily="18" charset="0"/>
              <a:cs typeface="Times New Roman" panose="02020603050405020304" pitchFamily="18" charset="0"/>
            </a:endParaRP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0485" y="3385142"/>
            <a:ext cx="3139547" cy="1941151"/>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56991"/>
            <a:ext cx="2209358" cy="2940273"/>
          </a:xfrm>
          <a:prstGeom prst="rect">
            <a:avLst/>
          </a:prstGeom>
        </p:spPr>
      </p:pic>
      <p:pic>
        <p:nvPicPr>
          <p:cNvPr id="8" name="图片 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8406" y="3356991"/>
            <a:ext cx="3785594" cy="2715616"/>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5219" y="4714799"/>
            <a:ext cx="3431096" cy="2118716"/>
          </a:xfrm>
          <a:prstGeom prst="rect">
            <a:avLst/>
          </a:prstGeom>
        </p:spPr>
      </p:pic>
    </p:spTree>
    <p:extLst>
      <p:ext uri="{BB962C8B-B14F-4D97-AF65-F5344CB8AC3E}">
        <p14:creationId xmlns:p14="http://schemas.microsoft.com/office/powerpoint/2010/main" val="279617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5122" name="Picture 2" descr="https://timgsa.baidu.com/timg?image&amp;quality=80&amp;size=b9999_10000&amp;sec=1554026619509&amp;di=5deab544fb2a42d5f8c20d3b916fd332&amp;imgtype=0&amp;src=http%3A%2F%2Fimg2.cheshi-img.com%2Fcenter%2F600%2Fad%2F1a%2Fb1%2F76086be829e2d8e89c86531128.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204864"/>
            <a:ext cx="6275925" cy="410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475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中流砥柱</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在两个学派的斗争中，统计学派的贾里尼克及其领导的</a:t>
            </a:r>
            <a:r>
              <a:rPr lang="en-US" altLang="zh-CN" dirty="0" smtClean="0"/>
              <a:t>IBM-</a:t>
            </a:r>
            <a:r>
              <a:rPr lang="zh-CN" altLang="en-US" dirty="0" smtClean="0"/>
              <a:t>约翰</a:t>
            </a:r>
            <a:r>
              <a:rPr lang="en-US" altLang="zh-CN" dirty="0" smtClean="0">
                <a:latin typeface="Times New Roman" panose="02020603050405020304" pitchFamily="18" charset="0"/>
                <a:cs typeface="Times New Roman" panose="02020603050405020304" pitchFamily="18" charset="0"/>
              </a:rPr>
              <a:t>·</a:t>
            </a:r>
            <a:r>
              <a:rPr lang="zh-CN" altLang="en-US" dirty="0"/>
              <a:t>霍普金斯体系和米奇</a:t>
            </a:r>
            <a:r>
              <a:rPr lang="en-US" altLang="zh-CN" dirty="0"/>
              <a:t>·</a:t>
            </a:r>
            <a:r>
              <a:rPr lang="zh-CN" altLang="en-US" dirty="0" smtClean="0"/>
              <a:t>马库斯领导的宾夕法尼亚大学起到了很大的作用。</a:t>
            </a:r>
            <a:endParaRPr lang="en-US" altLang="zh-CN" dirty="0" smtClean="0"/>
          </a:p>
          <a:p>
            <a:pPr>
              <a:lnSpc>
                <a:spcPct val="120000"/>
              </a:lnSpc>
            </a:pPr>
            <a:r>
              <a:rPr lang="zh-CN" altLang="en-US" dirty="0" smtClean="0"/>
              <a:t>其中，马库斯设法获得了美国自然科学基金会的支持，设立和领导了</a:t>
            </a:r>
            <a:r>
              <a:rPr lang="en-US" altLang="zh-CN" dirty="0" smtClean="0"/>
              <a:t>LDC</a:t>
            </a:r>
            <a:r>
              <a:rPr lang="zh-CN" altLang="en-US" dirty="0" smtClean="0"/>
              <a:t>项目，采集和整理全世界主要语言的语料，并且培养了一批世界级的科学家，这些科学家后来又成了很多世界一流实验室的领军人物。</a:t>
            </a:r>
            <a:endParaRPr lang="zh-CN" altLang="en-US" dirty="0"/>
          </a:p>
        </p:txBody>
      </p:sp>
    </p:spTree>
    <p:extLst>
      <p:ext uri="{BB962C8B-B14F-4D97-AF65-F5344CB8AC3E}">
        <p14:creationId xmlns:p14="http://schemas.microsoft.com/office/powerpoint/2010/main" val="333344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统一</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虽然基于统计学派已经获得了绝对的优势，但是规则派并没有被彻底抛弃，比如在中文分词中，虽然基于规则的分词在很多情况下得到的结果并不理想，但是其实现简单，时间复杂度低，而且不像基于统计的方法需要依赖语料的质量，所以基于规则的方法仍有其用武之地。</a:t>
            </a:r>
            <a:endParaRPr lang="zh-CN" altLang="en-US" dirty="0"/>
          </a:p>
        </p:txBody>
      </p:sp>
    </p:spTree>
    <p:extLst>
      <p:ext uri="{BB962C8B-B14F-4D97-AF65-F5344CB8AC3E}">
        <p14:creationId xmlns:p14="http://schemas.microsoft.com/office/powerpoint/2010/main" val="25430334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进一步发展</a:t>
            </a:r>
            <a:endParaRPr lang="zh-CN" altLang="en-US" dirty="0"/>
          </a:p>
        </p:txBody>
      </p:sp>
      <p:sp>
        <p:nvSpPr>
          <p:cNvPr id="3" name="内容占位符 2"/>
          <p:cNvSpPr>
            <a:spLocks noGrp="1"/>
          </p:cNvSpPr>
          <p:nvPr>
            <p:ph idx="1"/>
          </p:nvPr>
        </p:nvSpPr>
        <p:spPr/>
        <p:txBody>
          <a:bodyPr/>
          <a:lstStyle/>
          <a:p>
            <a:pPr>
              <a:lnSpc>
                <a:spcPct val="120000"/>
              </a:lnSpc>
            </a:pPr>
            <a:r>
              <a:rPr lang="en-US" altLang="zh-CN" dirty="0" smtClean="0">
                <a:latin typeface="Times New Roman" panose="02020603050405020304" pitchFamily="18" charset="0"/>
                <a:cs typeface="Times New Roman" panose="02020603050405020304" pitchFamily="18" charset="0"/>
              </a:rPr>
              <a:t>2006</a:t>
            </a:r>
            <a:r>
              <a:rPr lang="zh-CN" altLang="en-US" dirty="0" smtClean="0">
                <a:latin typeface="Times New Roman" panose="02020603050405020304" pitchFamily="18" charset="0"/>
                <a:cs typeface="Times New Roman" panose="02020603050405020304" pitchFamily="18" charset="0"/>
              </a:rPr>
              <a:t>年，以杰</a:t>
            </a:r>
            <a:r>
              <a:rPr lang="zh-CN" altLang="en-US" dirty="0">
                <a:latin typeface="Times New Roman" panose="02020603050405020304" pitchFamily="18" charset="0"/>
                <a:cs typeface="Times New Roman" panose="02020603050405020304" pitchFamily="18" charset="0"/>
              </a:rPr>
              <a:t>弗里</a:t>
            </a:r>
            <a:r>
              <a:rPr lang="en-US" altLang="zh-CN" dirty="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欣顿</a:t>
            </a:r>
            <a:r>
              <a:rPr lang="en-US" altLang="zh-CN" dirty="0" smtClean="0">
                <a:latin typeface="Times New Roman" panose="02020603050405020304" pitchFamily="18" charset="0"/>
                <a:cs typeface="Times New Roman" panose="02020603050405020304" pitchFamily="18" charset="0"/>
              </a:rPr>
              <a:t>(Geoffrey Hinton</a:t>
            </a:r>
            <a:r>
              <a:rPr lang="zh-CN" altLang="en-US" dirty="0" smtClean="0">
                <a:latin typeface="Times New Roman" panose="02020603050405020304" pitchFamily="18" charset="0"/>
                <a:cs typeface="Times New Roman" panose="02020603050405020304" pitchFamily="18" charset="0"/>
              </a:rPr>
              <a:t>，谷歌副总裁，</a:t>
            </a:r>
            <a:r>
              <a:rPr lang="en-US" altLang="zh-CN" dirty="0" smtClean="0">
                <a:latin typeface="Times New Roman" panose="02020603050405020304" pitchFamily="18" charset="0"/>
                <a:cs typeface="Times New Roman" panose="02020603050405020304" pitchFamily="18" charset="0"/>
              </a:rPr>
              <a:t>2018</a:t>
            </a:r>
            <a:r>
              <a:rPr lang="zh-CN" altLang="en-US" dirty="0" smtClean="0">
                <a:latin typeface="Times New Roman" panose="02020603050405020304" pitchFamily="18" charset="0"/>
                <a:cs typeface="Times New Roman" panose="02020603050405020304" pitchFamily="18" charset="0"/>
              </a:rPr>
              <a:t>年图灵奖获得者之一</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为首的科学家经过近</a:t>
            </a:r>
            <a:r>
              <a:rPr lang="en-US" altLang="zh-CN" dirty="0" smtClean="0">
                <a:latin typeface="Times New Roman" panose="02020603050405020304" pitchFamily="18" charset="0"/>
                <a:cs typeface="Times New Roman" panose="02020603050405020304" pitchFamily="18" charset="0"/>
              </a:rPr>
              <a:t>20</a:t>
            </a:r>
            <a:r>
              <a:rPr lang="zh-CN" altLang="en-US" dirty="0" smtClean="0">
                <a:latin typeface="Times New Roman" panose="02020603050405020304" pitchFamily="18" charset="0"/>
                <a:cs typeface="Times New Roman" panose="02020603050405020304" pitchFamily="18" charset="0"/>
              </a:rPr>
              <a:t>年的努力，终于成功设计出第一个多层神经网络算法。</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目前，深度学习在机器翻译等多个自然语言处理任务中均取得了不错的成果。</a:t>
            </a:r>
            <a:endParaRPr lang="zh-CN" altLang="en-US" dirty="0">
              <a:latin typeface="Times New Roman" panose="02020603050405020304" pitchFamily="18" charset="0"/>
              <a:cs typeface="Times New Roman" panose="02020603050405020304" pitchFamily="18" charset="0"/>
            </a:endParaRPr>
          </a:p>
          <a:p>
            <a:pPr>
              <a:lnSpc>
                <a:spcPct val="120000"/>
              </a:lnSpc>
            </a:pP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6935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改进</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2050" name="Picture 2" descr="https://timgsa.baidu.com/timg?image&amp;quality=80&amp;size=b9999_10000&amp;sec=1553763973943&amp;di=71cb656ebc62009a7634287c0cdaf130&amp;imgtype=0&amp;src=http%3A%2F%2Fwww.xaecong.com%2Fuploadfile%2F2016-4%2F2016041610224536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945" y="1988840"/>
            <a:ext cx="6965739" cy="460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3774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语料库</a:t>
            </a:r>
            <a:endParaRPr lang="zh-CN" altLang="en-US" dirty="0"/>
          </a:p>
        </p:txBody>
      </p:sp>
      <p:sp>
        <p:nvSpPr>
          <p:cNvPr id="3" name="内容占位符 2"/>
          <p:cNvSpPr>
            <a:spLocks noGrp="1"/>
          </p:cNvSpPr>
          <p:nvPr>
            <p:ph idx="1"/>
          </p:nvPr>
        </p:nvSpPr>
        <p:spPr/>
        <p:txBody>
          <a:bodyPr/>
          <a:lstStyle/>
          <a:p>
            <a:r>
              <a:rPr lang="zh-CN" altLang="en-US" dirty="0" smtClean="0"/>
              <a:t>维基百科</a:t>
            </a:r>
            <a:r>
              <a:rPr lang="en-US" altLang="zh-CN" dirty="0"/>
              <a:t>(</a:t>
            </a:r>
            <a:r>
              <a:rPr lang="en-US" altLang="zh-CN" dirty="0">
                <a:hlinkClick r:id="rId2"/>
              </a:rPr>
              <a:t>https://dumps.wikimedia.org/zhwiki</a:t>
            </a:r>
            <a:r>
              <a:rPr lang="en-US" altLang="zh-CN" dirty="0" smtClean="0">
                <a:hlinkClick r:id="rId2"/>
              </a:rPr>
              <a:t>/</a:t>
            </a:r>
            <a:r>
              <a:rPr lang="en-US" altLang="zh-CN" dirty="0" smtClean="0"/>
              <a:t>)</a:t>
            </a:r>
          </a:p>
          <a:p>
            <a:r>
              <a:rPr lang="zh-CN" altLang="en-US" dirty="0"/>
              <a:t>搜狗新闻</a:t>
            </a:r>
            <a:r>
              <a:rPr lang="zh-CN" altLang="en-US" dirty="0" smtClean="0"/>
              <a:t>语料库</a:t>
            </a:r>
            <a:r>
              <a:rPr lang="en-US" altLang="zh-CN" dirty="0"/>
              <a:t>(</a:t>
            </a:r>
            <a:r>
              <a:rPr lang="en-US" altLang="zh-CN" dirty="0">
                <a:hlinkClick r:id="rId3"/>
              </a:rPr>
              <a:t>http://download.labs.sogou.com/resource/ca.php</a:t>
            </a:r>
            <a:r>
              <a:rPr lang="en-US" altLang="zh-CN" dirty="0" smtClean="0"/>
              <a:t>)</a:t>
            </a:r>
          </a:p>
          <a:p>
            <a:r>
              <a:rPr lang="en-US" altLang="zh-CN" dirty="0" smtClean="0"/>
              <a:t>IMDB</a:t>
            </a:r>
            <a:r>
              <a:rPr lang="zh-CN" altLang="en-US" dirty="0" smtClean="0"/>
              <a:t>情感分析语料库</a:t>
            </a:r>
            <a:r>
              <a:rPr lang="en-US" altLang="zh-CN" dirty="0" smtClean="0"/>
              <a:t>(</a:t>
            </a:r>
            <a:r>
              <a:rPr lang="en-US" altLang="zh-CN" dirty="0" smtClean="0">
                <a:hlinkClick r:id="rId4"/>
              </a:rPr>
              <a:t>https</a:t>
            </a:r>
            <a:r>
              <a:rPr lang="en-US" altLang="zh-CN" dirty="0">
                <a:hlinkClick r:id="rId4"/>
              </a:rPr>
              <a:t>://</a:t>
            </a:r>
            <a:r>
              <a:rPr lang="en-US" altLang="zh-CN" dirty="0" smtClean="0">
                <a:hlinkClick r:id="rId4"/>
              </a:rPr>
              <a:t>www.kaggle.com/tmdb/tmdb-movie-metadata</a:t>
            </a:r>
            <a:r>
              <a:rPr lang="en-US" altLang="zh-CN" dirty="0" smtClean="0"/>
              <a:t>)</a:t>
            </a:r>
            <a:endParaRPr lang="zh-CN" altLang="en-US" dirty="0"/>
          </a:p>
        </p:txBody>
      </p:sp>
    </p:spTree>
    <p:extLst>
      <p:ext uri="{BB962C8B-B14F-4D97-AF65-F5344CB8AC3E}">
        <p14:creationId xmlns:p14="http://schemas.microsoft.com/office/powerpoint/2010/main" val="36832696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基本术语</a:t>
            </a:r>
            <a:endParaRPr lang="zh-CN" altLang="en-US" dirty="0"/>
          </a:p>
        </p:txBody>
      </p:sp>
      <p:sp>
        <p:nvSpPr>
          <p:cNvPr id="3" name="内容占位符 2"/>
          <p:cNvSpPr>
            <a:spLocks noGrp="1"/>
          </p:cNvSpPr>
          <p:nvPr>
            <p:ph idx="1"/>
          </p:nvPr>
        </p:nvSpPr>
        <p:spPr/>
        <p:txBody>
          <a:bodyPr>
            <a:normAutofit/>
          </a:bodyPr>
          <a:lstStyle/>
          <a:p>
            <a:pPr>
              <a:lnSpc>
                <a:spcPct val="120000"/>
              </a:lnSpc>
            </a:pPr>
            <a:r>
              <a:rPr lang="zh-CN" altLang="en-US" dirty="0" smtClean="0">
                <a:latin typeface="Times New Roman" panose="02020603050405020304" pitchFamily="18" charset="0"/>
                <a:cs typeface="Times New Roman" panose="02020603050405020304" pitchFamily="18" charset="0"/>
              </a:rPr>
              <a:t>分词</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词性标注：词性一般指名词、动词、形容词等。标注的目的是表征词的一种隐藏状态，隐藏状态构成的转移就构成了状态转义序列。</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latin typeface="Times New Roman" panose="02020603050405020304" pitchFamily="18" charset="0"/>
                <a:cs typeface="Times New Roman" panose="02020603050405020304" pitchFamily="18" charset="0"/>
              </a:rPr>
              <a:t>命名</a:t>
            </a:r>
            <a:r>
              <a:rPr lang="zh-CN" altLang="en-US" dirty="0" smtClean="0">
                <a:latin typeface="Times New Roman" panose="02020603050405020304" pitchFamily="18" charset="0"/>
                <a:cs typeface="Times New Roman" panose="02020603050405020304" pitchFamily="18" charset="0"/>
              </a:rPr>
              <a:t>实体识别：命名实体指文本中具有特定类别的实体，比如人名、地名等。</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句法分析：分析句子中各个成分的依赖关系，比如“我打你”和“你打我”用词袋模型分析是完全相同</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77680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基本术语</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的，但是通过句法分析可以得到两者的不同</a:t>
            </a:r>
            <a:r>
              <a:rPr lang="zh-CN" altLang="en-US" dirty="0"/>
              <a:t>。</a:t>
            </a:r>
            <a:r>
              <a:rPr lang="zh-CN" altLang="en-US" dirty="0" smtClean="0"/>
              <a:t>句法分析开始时是由语言专家完成的，但是也可以用统计的方法完成。</a:t>
            </a:r>
            <a:endParaRPr lang="en-US" altLang="zh-CN" dirty="0" smtClean="0"/>
          </a:p>
          <a:p>
            <a:pPr>
              <a:lnSpc>
                <a:spcPct val="120000"/>
              </a:lnSpc>
            </a:pPr>
            <a:r>
              <a:rPr lang="zh-CN" altLang="en-US" dirty="0"/>
              <a:t>指代</a:t>
            </a:r>
            <a:r>
              <a:rPr lang="zh-CN" altLang="en-US" dirty="0" smtClean="0"/>
              <a:t>消解：中文中代词出现的频率很高，一般这些代词用来表征前文出现的人名、地名等。比如“推荐系统是一门很重要的课程，这门课程需要学习的内容有</a:t>
            </a:r>
            <a:r>
              <a:rPr lang="en-US" altLang="zh-CN" dirty="0" smtClean="0"/>
              <a:t>…..</a:t>
            </a:r>
            <a:r>
              <a:rPr lang="zh-CN" altLang="en-US" dirty="0" smtClean="0"/>
              <a:t>”，其中“这门课程”值得就是“推荐系统”，程序需要识别这些代词的意义。</a:t>
            </a:r>
            <a:endParaRPr lang="zh-CN" altLang="en-US" dirty="0"/>
          </a:p>
        </p:txBody>
      </p:sp>
    </p:spTree>
    <p:extLst>
      <p:ext uri="{BB962C8B-B14F-4D97-AF65-F5344CB8AC3E}">
        <p14:creationId xmlns:p14="http://schemas.microsoft.com/office/powerpoint/2010/main" val="16950951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基本术语</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情感识别：情感可分为正面、负面和中性，可以用在电商识别用户评论和基于社交网络的推荐中。</a:t>
            </a:r>
            <a:endParaRPr lang="en-US" altLang="zh-CN" dirty="0" smtClean="0"/>
          </a:p>
          <a:p>
            <a:pPr>
              <a:lnSpc>
                <a:spcPct val="120000"/>
              </a:lnSpc>
            </a:pPr>
            <a:r>
              <a:rPr lang="zh-CN" altLang="en-US" dirty="0" smtClean="0"/>
              <a:t>纠错：输入法</a:t>
            </a:r>
            <a:endParaRPr lang="en-US" altLang="zh-CN" dirty="0" smtClean="0"/>
          </a:p>
          <a:p>
            <a:pPr>
              <a:lnSpc>
                <a:spcPct val="120000"/>
              </a:lnSpc>
            </a:pPr>
            <a:r>
              <a:rPr lang="zh-CN" altLang="en-US"/>
              <a:t>问答</a:t>
            </a:r>
            <a:r>
              <a:rPr lang="zh-CN" altLang="en-US" smtClean="0"/>
              <a:t>系统。</a:t>
            </a:r>
            <a:endParaRPr lang="zh-CN" altLang="en-US" dirty="0"/>
          </a:p>
        </p:txBody>
      </p:sp>
    </p:spTree>
    <p:extLst>
      <p:ext uri="{BB962C8B-B14F-4D97-AF65-F5344CB8AC3E}">
        <p14:creationId xmlns:p14="http://schemas.microsoft.com/office/powerpoint/2010/main" val="37799584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中文分词技术</a:t>
            </a:r>
            <a:endParaRPr lang="zh-CN" altLang="en-US"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59043992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为什么要分词</a:t>
            </a:r>
            <a:endParaRPr lang="zh-CN" altLang="en-US" dirty="0"/>
          </a:p>
        </p:txBody>
      </p:sp>
      <p:sp>
        <p:nvSpPr>
          <p:cNvPr id="3" name="内容占位符 2"/>
          <p:cNvSpPr>
            <a:spLocks noGrp="1"/>
          </p:cNvSpPr>
          <p:nvPr>
            <p:ph idx="1"/>
          </p:nvPr>
        </p:nvSpPr>
        <p:spPr>
          <a:xfrm>
            <a:off x="457200" y="1935480"/>
            <a:ext cx="8229600" cy="4733880"/>
          </a:xfrm>
        </p:spPr>
        <p:txBody>
          <a:bodyPr>
            <a:normAutofit/>
          </a:bodyPr>
          <a:lstStyle/>
          <a:p>
            <a:pPr>
              <a:lnSpc>
                <a:spcPct val="120000"/>
              </a:lnSpc>
            </a:pPr>
            <a:r>
              <a:rPr lang="zh-CN" altLang="en-US" dirty="0" smtClean="0"/>
              <a:t>词是表达</a:t>
            </a:r>
            <a:r>
              <a:rPr lang="zh-CN" altLang="en-US" dirty="0"/>
              <a:t>语义的最小</a:t>
            </a:r>
            <a:r>
              <a:rPr lang="zh-CN" altLang="en-US" dirty="0" smtClean="0"/>
              <a:t>单位，人类平时看一个句子是其实一般是将其分成一个个词来理解的，尤其是比较复杂的句子。</a:t>
            </a:r>
            <a:endParaRPr lang="en-US" altLang="zh-CN" dirty="0" smtClean="0"/>
          </a:p>
          <a:p>
            <a:pPr>
              <a:lnSpc>
                <a:spcPct val="120000"/>
              </a:lnSpc>
            </a:pPr>
            <a:r>
              <a:rPr lang="zh-CN" altLang="en-US" dirty="0" smtClean="0"/>
              <a:t>较</a:t>
            </a:r>
            <a:r>
              <a:rPr lang="zh-CN" altLang="en-US" dirty="0"/>
              <a:t>高级复杂的劳动，是这样一种劳动力的表现，这种劳动力比较普通的劳动力需要较高的教育费用，它的生产需要花费较多的劳动时间。因此，具有较高的价值。 </a:t>
            </a:r>
            <a:r>
              <a:rPr lang="en-US" altLang="zh-CN" dirty="0"/>
              <a:t>—— </a:t>
            </a:r>
            <a:r>
              <a:rPr lang="zh-CN" altLang="en-US" dirty="0" smtClean="0"/>
              <a:t>马克思</a:t>
            </a:r>
            <a:endParaRPr lang="en-US" altLang="zh-CN" dirty="0" smtClean="0"/>
          </a:p>
          <a:p>
            <a:pPr>
              <a:lnSpc>
                <a:spcPct val="120000"/>
              </a:lnSpc>
            </a:pPr>
            <a:r>
              <a:rPr lang="zh-CN" altLang="en-US" dirty="0" smtClean="0"/>
              <a:t>自然语言处理，无论是统计派还是规则派都是在模仿人类的行为，所以他们都需要分词。</a:t>
            </a:r>
            <a:endParaRPr lang="zh-CN" altLang="en-US" dirty="0"/>
          </a:p>
        </p:txBody>
      </p:sp>
    </p:spTree>
    <p:extLst>
      <p:ext uri="{BB962C8B-B14F-4D97-AF65-F5344CB8AC3E}">
        <p14:creationId xmlns:p14="http://schemas.microsoft.com/office/powerpoint/2010/main" val="315356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为什么要分词</a:t>
            </a:r>
            <a:endParaRPr lang="zh-CN" altLang="en-US" dirty="0"/>
          </a:p>
        </p:txBody>
      </p:sp>
      <p:sp>
        <p:nvSpPr>
          <p:cNvPr id="3" name="内容占位符 2"/>
          <p:cNvSpPr>
            <a:spLocks noGrp="1"/>
          </p:cNvSpPr>
          <p:nvPr>
            <p:ph idx="1"/>
          </p:nvPr>
        </p:nvSpPr>
        <p:spPr/>
        <p:txBody>
          <a:bodyPr>
            <a:normAutofit/>
          </a:bodyPr>
          <a:lstStyle/>
          <a:p>
            <a:pPr>
              <a:lnSpc>
                <a:spcPct val="120000"/>
              </a:lnSpc>
            </a:pPr>
            <a:r>
              <a:rPr lang="zh-CN" altLang="en-US" dirty="0" smtClean="0"/>
              <a:t>对于</a:t>
            </a:r>
            <a:r>
              <a:rPr lang="zh-CN" altLang="en-US" dirty="0"/>
              <a:t>英语来说，词与词之间有明确的分界</a:t>
            </a:r>
            <a:r>
              <a:rPr lang="zh-CN" altLang="en-US" dirty="0" smtClean="0"/>
              <a:t>符</a:t>
            </a:r>
            <a:r>
              <a:rPr lang="en-US" altLang="zh-CN" dirty="0" smtClean="0"/>
              <a:t>(</a:t>
            </a:r>
            <a:r>
              <a:rPr lang="zh-CN" altLang="en-US" dirty="0" smtClean="0"/>
              <a:t>手写体除外</a:t>
            </a:r>
            <a:r>
              <a:rPr lang="en-US" altLang="zh-CN" dirty="0" smtClean="0"/>
              <a:t>)</a:t>
            </a:r>
            <a:r>
              <a:rPr lang="zh-CN" altLang="en-US" dirty="0" smtClean="0"/>
              <a:t>，</a:t>
            </a:r>
            <a:r>
              <a:rPr lang="zh-CN" altLang="en-US" dirty="0"/>
              <a:t>但</a:t>
            </a:r>
            <a:r>
              <a:rPr lang="zh-CN" altLang="en-US" dirty="0" smtClean="0"/>
              <a:t>汉语</a:t>
            </a:r>
            <a:r>
              <a:rPr lang="zh-CN" altLang="en-US" dirty="0"/>
              <a:t>的词与词之间却没有明确的界限，所以需要有一个方法对中文进行分词</a:t>
            </a:r>
            <a:r>
              <a:rPr lang="zh-CN" altLang="en-US" dirty="0" smtClean="0"/>
              <a:t>。</a:t>
            </a:r>
            <a:endParaRPr lang="zh-CN" altLang="en-US" dirty="0"/>
          </a:p>
        </p:txBody>
      </p:sp>
      <p:pic>
        <p:nvPicPr>
          <p:cNvPr id="1026" name="Picture 2" descr="https://timgsa.baidu.com/timg?image&amp;quality=80&amp;size=b9999_10000&amp;sec=1554045841811&amp;di=b2eff91e48b770c6514c2912f835bf94&amp;imgtype=0&amp;src=http%3A%2F%2Fimages.shobserver.com%2Fnews%2Fnews%2F2018%2F6%2F18%2F20b9d8a5-f89b-427b-b912-24d769a5e2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3501008"/>
            <a:ext cx="5715000" cy="320992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矩形 4"/>
          <p:cNvSpPr/>
          <p:nvPr/>
        </p:nvSpPr>
        <p:spPr>
          <a:xfrm>
            <a:off x="3491880" y="3501007"/>
            <a:ext cx="1224136" cy="1604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50220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fade">
                                      <p:cBhvr>
                                        <p:cTn id="1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基于规则</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基于规则的分词是一种机械分词方法，主要方法是建立和维护词典，在切分语句时，将语句中的每个字符串与词典中的词进行逐一匹配，找到则切分，找不到则不切分。</a:t>
            </a:r>
            <a:endParaRPr lang="en-US" altLang="zh-CN" dirty="0" smtClean="0"/>
          </a:p>
          <a:p>
            <a:pPr>
              <a:lnSpc>
                <a:spcPct val="120000"/>
              </a:lnSpc>
            </a:pPr>
            <a:r>
              <a:rPr lang="zh-CN" altLang="en-US" dirty="0" smtClean="0"/>
              <a:t>按照匹配的方式，主要有正向最大匹配法、逆向最大匹配法以及双向最大匹配法。</a:t>
            </a:r>
            <a:endParaRPr lang="zh-CN" altLang="en-US" dirty="0"/>
          </a:p>
        </p:txBody>
      </p:sp>
    </p:spTree>
    <p:extLst>
      <p:ext uri="{BB962C8B-B14F-4D97-AF65-F5344CB8AC3E}">
        <p14:creationId xmlns:p14="http://schemas.microsoft.com/office/powerpoint/2010/main" val="9744863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正向最大匹配法</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正向最大匹配法</a:t>
            </a:r>
            <a:r>
              <a:rPr lang="en-US" altLang="zh-CN" dirty="0" smtClean="0">
                <a:latin typeface="Times New Roman" panose="02020603050405020304" pitchFamily="18" charset="0"/>
                <a:cs typeface="Times New Roman" panose="02020603050405020304" pitchFamily="18" charset="0"/>
              </a:rPr>
              <a:t>(Maximum Match Method, MM</a:t>
            </a:r>
            <a:r>
              <a:rPr lang="zh-CN" altLang="en-US" dirty="0">
                <a:latin typeface="Times New Roman" panose="02020603050405020304" pitchFamily="18" charset="0"/>
                <a:cs typeface="Times New Roman" panose="02020603050405020304" pitchFamily="18" charset="0"/>
              </a:rPr>
              <a:t>法</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的基本思想为：假定分词词典中的最长词有</a:t>
            </a:r>
            <a:r>
              <a:rPr lang="en-US" altLang="zh-CN" dirty="0" smtClean="0">
                <a:latin typeface="Times New Roman" panose="02020603050405020304" pitchFamily="18" charset="0"/>
                <a:cs typeface="Times New Roman" panose="02020603050405020304" pitchFamily="18" charset="0"/>
              </a:rPr>
              <a:t>i</a:t>
            </a:r>
            <a:r>
              <a:rPr lang="zh-CN" altLang="en-US" dirty="0" smtClean="0">
                <a:latin typeface="Times New Roman" panose="02020603050405020304" pitchFamily="18" charset="0"/>
                <a:cs typeface="Times New Roman" panose="02020603050405020304" pitchFamily="18" charset="0"/>
              </a:rPr>
              <a:t>个汉字字符，则用待处理文档的当前字符串中的前</a:t>
            </a:r>
            <a:r>
              <a:rPr lang="en-US" altLang="zh-CN" dirty="0" smtClean="0">
                <a:latin typeface="Times New Roman" panose="02020603050405020304" pitchFamily="18" charset="0"/>
                <a:cs typeface="Times New Roman" panose="02020603050405020304" pitchFamily="18" charset="0"/>
              </a:rPr>
              <a:t>i</a:t>
            </a:r>
            <a:r>
              <a:rPr lang="zh-CN" altLang="en-US" dirty="0" smtClean="0">
                <a:latin typeface="Times New Roman" panose="02020603050405020304" pitchFamily="18" charset="0"/>
                <a:cs typeface="Times New Roman" panose="02020603050405020304" pitchFamily="18" charset="0"/>
              </a:rPr>
              <a:t>个字作为匹配字段，在字典中查找，若字典中存在这</a:t>
            </a:r>
            <a:r>
              <a:rPr lang="en-US" altLang="zh-CN" dirty="0" smtClean="0">
                <a:latin typeface="Times New Roman" panose="02020603050405020304" pitchFamily="18" charset="0"/>
                <a:cs typeface="Times New Roman" panose="02020603050405020304" pitchFamily="18" charset="0"/>
              </a:rPr>
              <a:t>i</a:t>
            </a:r>
            <a:r>
              <a:rPr lang="zh-CN" altLang="en-US" dirty="0" smtClean="0">
                <a:latin typeface="Times New Roman" panose="02020603050405020304" pitchFamily="18" charset="0"/>
                <a:cs typeface="Times New Roman" panose="02020603050405020304" pitchFamily="18" charset="0"/>
              </a:rPr>
              <a:t>个字组成的词，则匹配成功，将这</a:t>
            </a:r>
            <a:r>
              <a:rPr lang="en-US" altLang="zh-CN" dirty="0" smtClean="0">
                <a:latin typeface="Times New Roman" panose="02020603050405020304" pitchFamily="18" charset="0"/>
                <a:cs typeface="Times New Roman" panose="02020603050405020304" pitchFamily="18" charset="0"/>
              </a:rPr>
              <a:t>i</a:t>
            </a:r>
            <a:r>
              <a:rPr lang="zh-CN" altLang="en-US" dirty="0" smtClean="0">
                <a:latin typeface="Times New Roman" panose="02020603050405020304" pitchFamily="18" charset="0"/>
                <a:cs typeface="Times New Roman" panose="02020603050405020304" pitchFamily="18" charset="0"/>
              </a:rPr>
              <a:t>个字切分出来，如果找不到，则匹配失败，将这</a:t>
            </a:r>
            <a:r>
              <a:rPr lang="en-US" altLang="zh-CN" dirty="0" smtClean="0">
                <a:latin typeface="Times New Roman" panose="02020603050405020304" pitchFamily="18" charset="0"/>
                <a:cs typeface="Times New Roman" panose="02020603050405020304" pitchFamily="18" charset="0"/>
              </a:rPr>
              <a:t>i</a:t>
            </a:r>
            <a:r>
              <a:rPr lang="zh-CN" altLang="en-US" dirty="0" smtClean="0">
                <a:latin typeface="Times New Roman" panose="02020603050405020304" pitchFamily="18" charset="0"/>
                <a:cs typeface="Times New Roman" panose="02020603050405020304" pitchFamily="18" charset="0"/>
              </a:rPr>
              <a:t>个字中的最后一个字去掉，对剩下的</a:t>
            </a:r>
            <a:r>
              <a:rPr lang="en-US" altLang="zh-CN" dirty="0" smtClean="0">
                <a:latin typeface="Times New Roman" panose="02020603050405020304" pitchFamily="18" charset="0"/>
                <a:cs typeface="Times New Roman" panose="02020603050405020304" pitchFamily="18" charset="0"/>
              </a:rPr>
              <a:t>i-1</a:t>
            </a:r>
            <a:r>
              <a:rPr lang="zh-CN" altLang="en-US" dirty="0" smtClean="0">
                <a:latin typeface="Times New Roman" panose="02020603050405020304" pitchFamily="18" charset="0"/>
                <a:cs typeface="Times New Roman" panose="02020603050405020304" pitchFamily="18" charset="0"/>
              </a:rPr>
              <a:t>个字重新进行匹配，如此下去，知道匹配成功。然后取下一个</a:t>
            </a:r>
            <a:r>
              <a:rPr lang="en-US" altLang="zh-CN" dirty="0" smtClean="0">
                <a:latin typeface="Times New Roman" panose="02020603050405020304" pitchFamily="18" charset="0"/>
                <a:cs typeface="Times New Roman" panose="02020603050405020304" pitchFamily="18" charset="0"/>
              </a:rPr>
              <a:t>i</a:t>
            </a:r>
            <a:r>
              <a:rPr lang="zh-CN" altLang="en-US" dirty="0" smtClean="0">
                <a:latin typeface="Times New Roman" panose="02020603050405020304" pitchFamily="18" charset="0"/>
                <a:cs typeface="Times New Roman" panose="02020603050405020304" pitchFamily="18" charset="0"/>
              </a:rPr>
              <a:t>字字符串执行此流程，</a:t>
            </a:r>
            <a:r>
              <a:rPr lang="zh-CN" altLang="en-US" dirty="0">
                <a:latin typeface="Times New Roman" panose="02020603050405020304" pitchFamily="18" charset="0"/>
                <a:cs typeface="Times New Roman" panose="02020603050405020304" pitchFamily="18" charset="0"/>
              </a:rPr>
              <a:t>直到</a:t>
            </a:r>
            <a:r>
              <a:rPr lang="zh-CN" altLang="en-US" dirty="0" smtClean="0">
                <a:latin typeface="Times New Roman" panose="02020603050405020304" pitchFamily="18" charset="0"/>
                <a:cs typeface="Times New Roman" panose="02020603050405020304" pitchFamily="18" charset="0"/>
              </a:rPr>
              <a:t>文档被分词完毕。</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64920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假设有一个词典，词典中最长的词的长度为</a:t>
            </a:r>
            <a:r>
              <a:rPr lang="en-US" altLang="zh-CN" dirty="0" smtClean="0">
                <a:latin typeface="Times New Roman" panose="02020603050405020304" pitchFamily="18" charset="0"/>
                <a:cs typeface="Times New Roman" panose="02020603050405020304" pitchFamily="18" charset="0"/>
              </a:rPr>
              <a:t>4</a:t>
            </a:r>
            <a:r>
              <a:rPr lang="zh-CN" altLang="en-US" dirty="0" smtClean="0">
                <a:latin typeface="Times New Roman" panose="02020603050405020304" pitchFamily="18" charset="0"/>
                <a:cs typeface="Times New Roman" panose="02020603050405020304" pitchFamily="18" charset="0"/>
              </a:rPr>
              <a:t>，词典中包含以下词</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还有其他词未列出</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：“今年，明年，后年，七十，八十，建国，建党，观海，是，否，周年”。</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现在有一个句子“今年是建国七十周年”，分词时首先选取前四个字“今年是建”，词典中没有这个词，去掉“建”，搜索“今年是”，词典中也没有，搜索“今年”，词典中存在这个词，所以匹配成功。</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01266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改进</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在超市里，如果一个顾客提出了需求，一个好的导购总是能帮顾客找到他所需要的物品</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如果超市里有的话</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，并且可以推荐一些相关的物品。</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试想一下，如果在</a:t>
            </a:r>
            <a:r>
              <a:rPr lang="zh-CN" altLang="en-US" dirty="0">
                <a:latin typeface="Times New Roman" panose="02020603050405020304" pitchFamily="18" charset="0"/>
                <a:cs typeface="Times New Roman" panose="02020603050405020304" pitchFamily="18" charset="0"/>
              </a:rPr>
              <a:t>新闻</a:t>
            </a:r>
            <a:r>
              <a:rPr lang="zh-CN" altLang="en-US" dirty="0" smtClean="0">
                <a:latin typeface="Times New Roman" panose="02020603050405020304" pitchFamily="18" charset="0"/>
                <a:cs typeface="Times New Roman" panose="02020603050405020304" pitchFamily="18" charset="0"/>
              </a:rPr>
              <a:t>推荐中某个系统只有</a:t>
            </a:r>
            <a:r>
              <a:rPr lang="en-US" altLang="zh-CN" dirty="0" smtClean="0">
                <a:latin typeface="Times New Roman" panose="02020603050405020304" pitchFamily="18" charset="0"/>
                <a:cs typeface="Times New Roman" panose="02020603050405020304" pitchFamily="18" charset="0"/>
              </a:rPr>
              <a:t>100</a:t>
            </a:r>
            <a:r>
              <a:rPr lang="zh-CN" altLang="en-US" dirty="0" smtClean="0">
                <a:latin typeface="Times New Roman" panose="02020603050405020304" pitchFamily="18" charset="0"/>
                <a:cs typeface="Times New Roman" panose="02020603050405020304" pitchFamily="18" charset="0"/>
              </a:rPr>
              <a:t>篇新闻</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那么也可以有一个“导购”，这个“导购”熟悉所有的新闻，任何一个用户看过一篇新闻之后，这个“导购”都可以马上指出剩下的新闻中，哪一篇与刚被看过的新闻相关并推荐。</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381659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然后搜索“是建国七十周年”，首先“是建国七”不在词典中，然后搜索“是建国”</a:t>
            </a:r>
            <a:r>
              <a:rPr lang="en-US" altLang="zh-CN" dirty="0" smtClean="0"/>
              <a:t>……</a:t>
            </a:r>
          </a:p>
          <a:p>
            <a:pPr>
              <a:lnSpc>
                <a:spcPct val="120000"/>
              </a:lnSpc>
            </a:pPr>
            <a:r>
              <a:rPr lang="zh-CN" altLang="en-US" dirty="0" smtClean="0"/>
              <a:t>最终得到的词汇为：“今年”，“是”，“建国”，“七十”，“周年”，共五个词。</a:t>
            </a:r>
            <a:endParaRPr lang="zh-CN" altLang="en-US" dirty="0"/>
          </a:p>
        </p:txBody>
      </p:sp>
    </p:spTree>
    <p:extLst>
      <p:ext uri="{BB962C8B-B14F-4D97-AF65-F5344CB8AC3E}">
        <p14:creationId xmlns:p14="http://schemas.microsoft.com/office/powerpoint/2010/main" val="28597779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假设现在词典中最长的词长度为</a:t>
            </a:r>
            <a:r>
              <a:rPr lang="en-US" altLang="zh-CN" dirty="0" smtClean="0">
                <a:latin typeface="Times New Roman" panose="02020603050405020304" pitchFamily="18" charset="0"/>
                <a:cs typeface="Times New Roman" panose="02020603050405020304" pitchFamily="18" charset="0"/>
              </a:rPr>
              <a:t>5</a:t>
            </a:r>
            <a:r>
              <a:rPr lang="zh-CN" altLang="en-US" dirty="0" smtClean="0">
                <a:latin typeface="Times New Roman" panose="02020603050405020304" pitchFamily="18" charset="0"/>
                <a:cs typeface="Times New Roman" panose="02020603050405020304" pitchFamily="18" charset="0"/>
              </a:rPr>
              <a:t>，词典中存在“南京市长”和“长江大桥”两个词，对句子“南京市长江大桥”进行分词。</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首先“南京市长江”不在词典中，然后“南京市长”在，所以匹配成功，最后得到的结果会是“南京市长”，“江”，“大桥”三个词。</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显然，这个结果并不是我们想要的。</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605836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逆向最大匹配法</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逆向最大匹配法</a:t>
            </a:r>
            <a:r>
              <a:rPr lang="en-US" altLang="zh-CN" dirty="0" smtClean="0"/>
              <a:t>(Reverse Maximum Match Method, RMM</a:t>
            </a:r>
            <a:r>
              <a:rPr lang="zh-CN" altLang="en-US" dirty="0" smtClean="0"/>
              <a:t>法</a:t>
            </a:r>
            <a:r>
              <a:rPr lang="en-US" altLang="zh-CN" dirty="0" smtClean="0"/>
              <a:t>)</a:t>
            </a:r>
            <a:r>
              <a:rPr lang="zh-CN" altLang="en-US" dirty="0" smtClean="0"/>
              <a:t>的基本原理与正向最大匹配法相同，不同的是分词切分的方向与正向最大匹配法相反。</a:t>
            </a:r>
            <a:endParaRPr lang="en-US" altLang="zh-CN" dirty="0" smtClean="0"/>
          </a:p>
          <a:p>
            <a:pPr>
              <a:lnSpc>
                <a:spcPct val="120000"/>
              </a:lnSpc>
            </a:pPr>
            <a:r>
              <a:rPr lang="zh-CN" altLang="en-US" dirty="0"/>
              <a:t>逆向最大匹配</a:t>
            </a:r>
            <a:r>
              <a:rPr lang="zh-CN" altLang="en-US" dirty="0" smtClean="0"/>
              <a:t>法从待处理文档的末端开始匹配扫描，每次取末端的</a:t>
            </a:r>
            <a:r>
              <a:rPr lang="en-US" altLang="zh-CN" dirty="0" smtClean="0"/>
              <a:t>i</a:t>
            </a:r>
            <a:r>
              <a:rPr lang="zh-CN" altLang="en-US" dirty="0" smtClean="0"/>
              <a:t>个字符作为匹配字段，如果词典中没有相应的词，那么就去掉这</a:t>
            </a:r>
            <a:r>
              <a:rPr lang="en-US" altLang="zh-CN" dirty="0" smtClean="0"/>
              <a:t>i</a:t>
            </a:r>
            <a:r>
              <a:rPr lang="zh-CN" altLang="en-US" dirty="0" smtClean="0"/>
              <a:t>个字符中的最前面那个，然后继续匹配。</a:t>
            </a:r>
            <a:endParaRPr lang="en-US" altLang="zh-CN" dirty="0" smtClean="0"/>
          </a:p>
        </p:txBody>
      </p:sp>
    </p:spTree>
    <p:extLst>
      <p:ext uri="{BB962C8B-B14F-4D97-AF65-F5344CB8AC3E}">
        <p14:creationId xmlns:p14="http://schemas.microsoft.com/office/powerpoint/2010/main" val="244676690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逆序最大匹配法</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a:t>在</a:t>
            </a:r>
            <a:r>
              <a:rPr lang="zh-CN" altLang="en-US" dirty="0" smtClean="0"/>
              <a:t>实际处理时，首先将文档进行倒排处理，生成逆序文档，然后根据词典</a:t>
            </a:r>
            <a:r>
              <a:rPr lang="en-US" altLang="zh-CN" dirty="0" smtClean="0"/>
              <a:t>(</a:t>
            </a:r>
            <a:r>
              <a:rPr lang="zh-CN" altLang="en-US" dirty="0" smtClean="0"/>
              <a:t>此时的词典也是经过逆序处理的，每一个此都是逆序排列</a:t>
            </a:r>
            <a:r>
              <a:rPr lang="en-US" altLang="zh-CN" dirty="0" smtClean="0"/>
              <a:t>)</a:t>
            </a:r>
            <a:r>
              <a:rPr lang="zh-CN" altLang="en-US" dirty="0" smtClean="0"/>
              <a:t>对文档进行正向最大匹配法即可。</a:t>
            </a:r>
            <a:endParaRPr lang="en-US" altLang="zh-CN" dirty="0" smtClean="0"/>
          </a:p>
          <a:p>
            <a:pPr>
              <a:lnSpc>
                <a:spcPct val="120000"/>
              </a:lnSpc>
            </a:pPr>
            <a:r>
              <a:rPr lang="zh-CN" altLang="en-US" dirty="0" smtClean="0"/>
              <a:t>由于汉语中偏正结构较多，从后向前匹配可以在一定程度上提高精确度。</a:t>
            </a:r>
            <a:endParaRPr lang="en-US" altLang="zh-CN" dirty="0" smtClean="0"/>
          </a:p>
          <a:p>
            <a:pPr>
              <a:lnSpc>
                <a:spcPct val="120000"/>
              </a:lnSpc>
            </a:pPr>
            <a:r>
              <a:rPr lang="zh-CN" altLang="en-US" dirty="0" smtClean="0"/>
              <a:t>比如前面的“南京市长江大桥”如果用逆序最大匹配法就可以得到正确的结果。</a:t>
            </a:r>
            <a:endParaRPr lang="zh-CN" altLang="en-US" dirty="0"/>
          </a:p>
        </p:txBody>
      </p:sp>
    </p:spTree>
    <p:extLst>
      <p:ext uri="{BB962C8B-B14F-4D97-AF65-F5344CB8AC3E}">
        <p14:creationId xmlns:p14="http://schemas.microsoft.com/office/powerpoint/2010/main" val="258052073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双向最大匹配法</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根据</a:t>
            </a:r>
            <a:r>
              <a:rPr lang="en-US" altLang="zh-CN" dirty="0" err="1" smtClean="0">
                <a:latin typeface="Times New Roman" panose="02020603050405020304" pitchFamily="18" charset="0"/>
                <a:cs typeface="Times New Roman" panose="02020603050405020304" pitchFamily="18" charset="0"/>
              </a:rPr>
              <a:t>SunM.S</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Benjamin K.T.</a:t>
            </a:r>
            <a:r>
              <a:rPr lang="zh-CN" altLang="en-US" dirty="0" smtClean="0">
                <a:latin typeface="Times New Roman" panose="02020603050405020304" pitchFamily="18" charset="0"/>
                <a:cs typeface="Times New Roman" panose="02020603050405020304" pitchFamily="18" charset="0"/>
              </a:rPr>
              <a:t>在</a:t>
            </a:r>
            <a:r>
              <a:rPr lang="en-US" altLang="zh-CN" dirty="0" smtClean="0">
                <a:latin typeface="Times New Roman" panose="02020603050405020304" pitchFamily="18" charset="0"/>
                <a:cs typeface="Times New Roman" panose="02020603050405020304" pitchFamily="18" charset="0"/>
              </a:rPr>
              <a:t>1995</a:t>
            </a:r>
            <a:r>
              <a:rPr lang="zh-CN" altLang="en-US" dirty="0" smtClean="0">
                <a:latin typeface="Times New Roman" panose="02020603050405020304" pitchFamily="18" charset="0"/>
                <a:cs typeface="Times New Roman" panose="02020603050405020304" pitchFamily="18" charset="0"/>
              </a:rPr>
              <a:t>年的研究结果，中文中</a:t>
            </a:r>
            <a:r>
              <a:rPr lang="en-US" altLang="zh-CN" dirty="0" smtClean="0">
                <a:latin typeface="Times New Roman" panose="02020603050405020304" pitchFamily="18" charset="0"/>
                <a:cs typeface="Times New Roman" panose="02020603050405020304" pitchFamily="18" charset="0"/>
              </a:rPr>
              <a:t>90%</a:t>
            </a:r>
            <a:r>
              <a:rPr lang="zh-CN" altLang="en-US" dirty="0" smtClean="0">
                <a:latin typeface="Times New Roman" panose="02020603050405020304" pitchFamily="18" charset="0"/>
                <a:cs typeface="Times New Roman" panose="02020603050405020304" pitchFamily="18" charset="0"/>
              </a:rPr>
              <a:t>左右的句子用正向</a:t>
            </a:r>
            <a:r>
              <a:rPr lang="zh-CN" altLang="en-US" dirty="0">
                <a:latin typeface="Times New Roman" panose="02020603050405020304" pitchFamily="18" charset="0"/>
                <a:cs typeface="Times New Roman" panose="02020603050405020304" pitchFamily="18" charset="0"/>
              </a:rPr>
              <a:t>最大匹配</a:t>
            </a:r>
            <a:r>
              <a:rPr lang="zh-CN" altLang="en-US" dirty="0" smtClean="0">
                <a:latin typeface="Times New Roman" panose="02020603050405020304" pitchFamily="18" charset="0"/>
                <a:cs typeface="Times New Roman" panose="02020603050405020304" pitchFamily="18" charset="0"/>
              </a:rPr>
              <a:t>法和逆向</a:t>
            </a:r>
            <a:r>
              <a:rPr lang="zh-CN" altLang="en-US" dirty="0">
                <a:latin typeface="Times New Roman" panose="02020603050405020304" pitchFamily="18" charset="0"/>
                <a:cs typeface="Times New Roman" panose="02020603050405020304" pitchFamily="18" charset="0"/>
              </a:rPr>
              <a:t>最大匹配</a:t>
            </a:r>
            <a:r>
              <a:rPr lang="zh-CN" altLang="en-US" dirty="0" smtClean="0">
                <a:latin typeface="Times New Roman" panose="02020603050405020304" pitchFamily="18" charset="0"/>
                <a:cs typeface="Times New Roman" panose="02020603050405020304" pitchFamily="18" charset="0"/>
              </a:rPr>
              <a:t>法得到的结果一致且是正确的，有</a:t>
            </a:r>
            <a:r>
              <a:rPr lang="en-US" altLang="zh-CN" dirty="0" smtClean="0">
                <a:latin typeface="Times New Roman" panose="02020603050405020304" pitchFamily="18" charset="0"/>
                <a:cs typeface="Times New Roman" panose="02020603050405020304" pitchFamily="18" charset="0"/>
              </a:rPr>
              <a:t>9%</a:t>
            </a:r>
            <a:r>
              <a:rPr lang="zh-CN" altLang="en-US" dirty="0" smtClean="0">
                <a:latin typeface="Times New Roman" panose="02020603050405020304" pitchFamily="18" charset="0"/>
                <a:cs typeface="Times New Roman" panose="02020603050405020304" pitchFamily="18" charset="0"/>
              </a:rPr>
              <a:t>左右的句子两种方法得到的结果不一致，但有一种是正确的，只有不到</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的句子无法得到正确的结果。</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latin typeface="Times New Roman" panose="02020603050405020304" pitchFamily="18" charset="0"/>
                <a:cs typeface="Times New Roman" panose="02020603050405020304" pitchFamily="18" charset="0"/>
              </a:rPr>
              <a:t>虽然一般来说逆向最大匹配法比正向最大匹配法的正确率要高，但并不能保证一定可以得到更好的结果。</a:t>
            </a:r>
            <a:endParaRPr lang="en-US" altLang="zh-CN" dirty="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根据研究，一个句子分词数量越少，一般效果越好。</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1131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双向最大匹配法</a:t>
            </a:r>
          </a:p>
        </p:txBody>
      </p:sp>
      <p:sp>
        <p:nvSpPr>
          <p:cNvPr id="3" name="内容占位符 2"/>
          <p:cNvSpPr>
            <a:spLocks noGrp="1"/>
          </p:cNvSpPr>
          <p:nvPr>
            <p:ph idx="1"/>
          </p:nvPr>
        </p:nvSpPr>
        <p:spPr/>
        <p:txBody>
          <a:bodyPr>
            <a:normAutofit/>
          </a:bodyPr>
          <a:lstStyle/>
          <a:p>
            <a:pPr>
              <a:lnSpc>
                <a:spcPct val="120000"/>
              </a:lnSpc>
            </a:pPr>
            <a:r>
              <a:rPr lang="zh-CN" altLang="en-US" dirty="0" smtClean="0"/>
              <a:t>所以，中文分词中最常用的基于规则的方法是双向最大匹配法。</a:t>
            </a:r>
            <a:endParaRPr lang="en-US" altLang="zh-CN" dirty="0" smtClean="0"/>
          </a:p>
          <a:p>
            <a:pPr>
              <a:lnSpc>
                <a:spcPct val="120000"/>
              </a:lnSpc>
            </a:pPr>
            <a:r>
              <a:rPr lang="zh-CN" altLang="en-US" dirty="0"/>
              <a:t>双向最大匹配</a:t>
            </a:r>
            <a:r>
              <a:rPr lang="zh-CN" altLang="en-US" dirty="0" smtClean="0"/>
              <a:t>法</a:t>
            </a:r>
            <a:r>
              <a:rPr lang="en-US" altLang="zh-CN" dirty="0" smtClean="0"/>
              <a:t>(Bi-direction Matching method)</a:t>
            </a:r>
            <a:r>
              <a:rPr lang="zh-CN" altLang="en-US" dirty="0" smtClean="0"/>
              <a:t>是同时进行正向最大匹配法和逆向最大匹配法的计算，并比较两种算法的结果，如果结果相同则返回该结果，如果不同，按以下方法处理：</a:t>
            </a:r>
            <a:endParaRPr lang="en-US" altLang="zh-CN" dirty="0" smtClean="0"/>
          </a:p>
          <a:p>
            <a:pPr marL="1062180" indent="-342900">
              <a:lnSpc>
                <a:spcPct val="120000"/>
              </a:lnSpc>
              <a:buFont typeface="Wingdings" panose="05000000000000000000" pitchFamily="2" charset="2"/>
              <a:buChar char="Ø"/>
            </a:pPr>
            <a:r>
              <a:rPr lang="zh-CN" altLang="en-US" sz="2400" dirty="0" smtClean="0"/>
              <a:t>如果两种方法得到的词数不同，选取词数较少的那个。</a:t>
            </a:r>
            <a:endParaRPr lang="en-US" altLang="zh-CN" sz="2400" dirty="0" smtClean="0"/>
          </a:p>
          <a:p>
            <a:pPr marL="1062180" indent="-342900">
              <a:lnSpc>
                <a:spcPct val="120000"/>
              </a:lnSpc>
              <a:buFont typeface="Wingdings" panose="05000000000000000000" pitchFamily="2" charset="2"/>
              <a:buChar char="Ø"/>
            </a:pPr>
            <a:endParaRPr lang="zh-CN" altLang="en-US" sz="2400" dirty="0"/>
          </a:p>
        </p:txBody>
      </p:sp>
    </p:spTree>
    <p:extLst>
      <p:ext uri="{BB962C8B-B14F-4D97-AF65-F5344CB8AC3E}">
        <p14:creationId xmlns:p14="http://schemas.microsoft.com/office/powerpoint/2010/main" val="37865173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双向最大匹配法</a:t>
            </a:r>
          </a:p>
        </p:txBody>
      </p:sp>
      <p:sp>
        <p:nvSpPr>
          <p:cNvPr id="3" name="内容占位符 2"/>
          <p:cNvSpPr>
            <a:spLocks noGrp="1"/>
          </p:cNvSpPr>
          <p:nvPr>
            <p:ph idx="1"/>
          </p:nvPr>
        </p:nvSpPr>
        <p:spPr/>
        <p:txBody>
          <a:bodyPr/>
          <a:lstStyle/>
          <a:p>
            <a:pPr marL="1062180" lvl="0" indent="-342900">
              <a:lnSpc>
                <a:spcPct val="120000"/>
              </a:lnSpc>
              <a:buClr>
                <a:srgbClr val="0BD0D9"/>
              </a:buClr>
              <a:buFont typeface="Wingdings" panose="05000000000000000000" pitchFamily="2" charset="2"/>
              <a:buChar char="Ø"/>
            </a:pPr>
            <a:r>
              <a:rPr lang="zh-CN" altLang="en-US" sz="2400" dirty="0">
                <a:solidFill>
                  <a:prstClr val="black"/>
                </a:solidFill>
              </a:rPr>
              <a:t>如果两种方法得到</a:t>
            </a:r>
            <a:r>
              <a:rPr lang="zh-CN" altLang="en-US" sz="2400" dirty="0" smtClean="0">
                <a:solidFill>
                  <a:prstClr val="black"/>
                </a:solidFill>
              </a:rPr>
              <a:t>的词数相同，选取单字较少</a:t>
            </a:r>
            <a:r>
              <a:rPr lang="zh-CN" altLang="en-US" sz="2400" dirty="0">
                <a:solidFill>
                  <a:prstClr val="black"/>
                </a:solidFill>
              </a:rPr>
              <a:t>的那个</a:t>
            </a:r>
            <a:r>
              <a:rPr lang="zh-CN" altLang="en-US" sz="2400" dirty="0" smtClean="0">
                <a:solidFill>
                  <a:prstClr val="black"/>
                </a:solidFill>
              </a:rPr>
              <a:t>。比如“研究生命的起源”，按照正向方法得到的结果是“研究生”，“命”，“的”， “起源”，有两个单字，如果按照逆向方法，得到的结果是“研究”，“生命”，“的”，“起源”，只有一个单字，所以选取逆向方法的结果。</a:t>
            </a:r>
            <a:endParaRPr lang="en-US" altLang="zh-CN" sz="2400" dirty="0">
              <a:solidFill>
                <a:prstClr val="black"/>
              </a:solidFill>
            </a:endParaRPr>
          </a:p>
          <a:p>
            <a:endParaRPr lang="zh-CN" altLang="en-US" dirty="0"/>
          </a:p>
        </p:txBody>
      </p:sp>
    </p:spTree>
    <p:extLst>
      <p:ext uri="{BB962C8B-B14F-4D97-AF65-F5344CB8AC3E}">
        <p14:creationId xmlns:p14="http://schemas.microsoft.com/office/powerpoint/2010/main" val="314215794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基于规则的方法优缺点</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优点：简单、高效。</a:t>
            </a:r>
            <a:endParaRPr lang="en-US" altLang="zh-CN" dirty="0" smtClean="0"/>
          </a:p>
          <a:p>
            <a:pPr>
              <a:lnSpc>
                <a:spcPct val="120000"/>
              </a:lnSpc>
            </a:pPr>
            <a:r>
              <a:rPr lang="zh-CN" altLang="en-US" dirty="0" smtClean="0"/>
              <a:t>缺点：词典的维护比较困难，尤其是新词的快速出现。在复杂的问题上正确率无法保证，面对错别字等问题时无法解决。</a:t>
            </a:r>
            <a:endParaRPr lang="zh-CN" altLang="en-US" dirty="0"/>
          </a:p>
        </p:txBody>
      </p:sp>
    </p:spTree>
    <p:extLst>
      <p:ext uri="{BB962C8B-B14F-4D97-AF65-F5344CB8AC3E}">
        <p14:creationId xmlns:p14="http://schemas.microsoft.com/office/powerpoint/2010/main" val="179911947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776794"/>
            <a:ext cx="7099990" cy="792088"/>
          </a:xfrm>
          <a:prstGeom prst="rect">
            <a:avLst/>
          </a:prstGeom>
        </p:spPr>
      </p:pic>
      <p:pic>
        <p:nvPicPr>
          <p:cNvPr id="9" name="内容占位符 8" descr="屏幕剪辑"/>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9552" y="2420888"/>
            <a:ext cx="8229600" cy="4254093"/>
          </a:xfrm>
        </p:spPr>
      </p:pic>
    </p:spTree>
    <p:extLst>
      <p:ext uri="{BB962C8B-B14F-4D97-AF65-F5344CB8AC3E}">
        <p14:creationId xmlns:p14="http://schemas.microsoft.com/office/powerpoint/2010/main" val="409842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基于统计的分词</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随着网络的发展和信息的爆炸式增长以及大规模语料库的建立，基于统计的中文分词方法渐渐成为主流。</a:t>
            </a:r>
            <a:endParaRPr lang="en-US" altLang="zh-CN" dirty="0" smtClean="0"/>
          </a:p>
          <a:p>
            <a:pPr>
              <a:lnSpc>
                <a:spcPct val="120000"/>
              </a:lnSpc>
            </a:pPr>
            <a:r>
              <a:rPr lang="zh-CN" altLang="en-US" dirty="0"/>
              <a:t>统计</a:t>
            </a:r>
            <a:r>
              <a:rPr lang="zh-CN" altLang="en-US" dirty="0" smtClean="0"/>
              <a:t>分词的主要思想是把词看成是单个字组成的，如果相连的字在不同的文本中出现的次数越多，就证明这几个相连的字很可能是一个词。</a:t>
            </a:r>
            <a:endParaRPr lang="zh-CN" altLang="en-US" dirty="0"/>
          </a:p>
        </p:txBody>
      </p:sp>
    </p:spTree>
    <p:extLst>
      <p:ext uri="{BB962C8B-B14F-4D97-AF65-F5344CB8AC3E}">
        <p14:creationId xmlns:p14="http://schemas.microsoft.com/office/powerpoint/2010/main" val="33800089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改进</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实际中的数量是很庞大的，而且无时无刻不在产生新的新闻，那么人类显然是无法胜任这种</a:t>
            </a:r>
            <a:r>
              <a:rPr lang="zh-CN" altLang="en-US" dirty="0" smtClean="0">
                <a:latin typeface="Times New Roman" panose="02020603050405020304" pitchFamily="18" charset="0"/>
                <a:cs typeface="Times New Roman" panose="02020603050405020304" pitchFamily="18" charset="0"/>
              </a:rPr>
              <a:t>“导购”工作了，但是如果计算机可以像人类一样理解新闻的内容，那么就可以让计算机阅读所有的新闻并进行推荐。</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使计算机拥有理解人类语言的能力是自然语言处理的一项重要内容。</a:t>
            </a:r>
            <a:endParaRPr lang="zh-CN" altLang="en-US" dirty="0"/>
          </a:p>
        </p:txBody>
      </p:sp>
    </p:spTree>
    <p:extLst>
      <p:ext uri="{BB962C8B-B14F-4D97-AF65-F5344CB8AC3E}">
        <p14:creationId xmlns:p14="http://schemas.microsoft.com/office/powerpoint/2010/main" val="175765357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基于统计的分词</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基于统计的分词一般包含两个步骤：</a:t>
            </a:r>
            <a:endParaRPr lang="en-US" altLang="zh-CN" dirty="0" smtClean="0"/>
          </a:p>
          <a:p>
            <a:pPr marL="1176480" indent="-457200">
              <a:lnSpc>
                <a:spcPct val="120000"/>
              </a:lnSpc>
              <a:buFont typeface="Wingdings" panose="05000000000000000000" pitchFamily="2" charset="2"/>
              <a:buChar char="Ø"/>
            </a:pPr>
            <a:r>
              <a:rPr lang="zh-CN" altLang="en-US" sz="2400" dirty="0" smtClean="0"/>
              <a:t>建立统计语言模型</a:t>
            </a:r>
            <a:endParaRPr lang="en-US" altLang="zh-CN" sz="2400" dirty="0" smtClean="0"/>
          </a:p>
          <a:p>
            <a:pPr marL="1176480" indent="-457200">
              <a:lnSpc>
                <a:spcPct val="120000"/>
              </a:lnSpc>
              <a:buFont typeface="Wingdings" panose="05000000000000000000" pitchFamily="2" charset="2"/>
              <a:buChar char="Ø"/>
            </a:pPr>
            <a:r>
              <a:rPr lang="zh-CN" altLang="en-US" sz="2400" dirty="0"/>
              <a:t>对</a:t>
            </a:r>
            <a:r>
              <a:rPr lang="zh-CN" altLang="en-US" sz="2400" dirty="0" smtClean="0"/>
              <a:t>句子进行单词划分，</a:t>
            </a:r>
            <a:r>
              <a:rPr lang="zh-CN" altLang="en-US" sz="2400" dirty="0"/>
              <a:t>然后</a:t>
            </a:r>
            <a:r>
              <a:rPr lang="zh-CN" altLang="en-US" sz="2400" dirty="0" smtClean="0"/>
              <a:t>对划分结果进行概率计算。</a:t>
            </a:r>
            <a:endParaRPr lang="zh-CN" altLang="en-US" sz="2400" dirty="0"/>
          </a:p>
        </p:txBody>
      </p:sp>
    </p:spTree>
    <p:extLst>
      <p:ext uri="{BB962C8B-B14F-4D97-AF65-F5344CB8AC3E}">
        <p14:creationId xmlns:p14="http://schemas.microsoft.com/office/powerpoint/2010/main" val="245628167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4617B"/>
                </a:solidFill>
              </a:rPr>
              <a:t>规则</a:t>
            </a:r>
            <a:r>
              <a:rPr lang="en-US" altLang="zh-CN" dirty="0">
                <a:solidFill>
                  <a:srgbClr val="04617B"/>
                </a:solidFill>
              </a:rPr>
              <a:t>PK</a:t>
            </a:r>
            <a:r>
              <a:rPr lang="zh-CN" altLang="en-US" dirty="0">
                <a:solidFill>
                  <a:srgbClr val="04617B"/>
                </a:solidFill>
              </a:rPr>
              <a:t>统计</a:t>
            </a:r>
            <a:endParaRPr lang="zh-CN" altLang="en-US" dirty="0"/>
          </a:p>
        </p:txBody>
      </p:sp>
      <p:sp>
        <p:nvSpPr>
          <p:cNvPr id="3" name="内容占位符 2"/>
          <p:cNvSpPr>
            <a:spLocks noGrp="1"/>
          </p:cNvSpPr>
          <p:nvPr>
            <p:ph idx="1"/>
          </p:nvPr>
        </p:nvSpPr>
        <p:spPr/>
        <p:txBody>
          <a:bodyPr/>
          <a:lstStyle/>
          <a:p>
            <a:r>
              <a:rPr lang="zh-CN" altLang="en-US" dirty="0" smtClean="0"/>
              <a:t>基于规则的分词技术</a:t>
            </a:r>
            <a:r>
              <a:rPr lang="en-US" altLang="zh-CN" dirty="0" smtClean="0"/>
              <a:t>(</a:t>
            </a:r>
            <a:r>
              <a:rPr lang="zh-CN" altLang="en-US" dirty="0" smtClean="0"/>
              <a:t>其实是在整个自然语言处理领域</a:t>
            </a:r>
            <a:r>
              <a:rPr lang="en-US" altLang="zh-CN" dirty="0" smtClean="0"/>
              <a:t>)</a:t>
            </a:r>
            <a:r>
              <a:rPr lang="zh-CN" altLang="en-US" dirty="0" smtClean="0"/>
              <a:t>在经过多年的尝试之后已经几乎被基于统计的技术完全取代。</a:t>
            </a:r>
            <a:endParaRPr lang="en-US" altLang="zh-CN" dirty="0" smtClean="0"/>
          </a:p>
          <a:p>
            <a:r>
              <a:rPr lang="zh-CN" altLang="en-US" dirty="0"/>
              <a:t>基于统计</a:t>
            </a:r>
            <a:r>
              <a:rPr lang="zh-CN" altLang="en-US" dirty="0" smtClean="0"/>
              <a:t>的方法基本原理为：</a:t>
            </a:r>
            <a:endParaRPr lang="en-US" altLang="zh-CN" dirty="0" smtClean="0"/>
          </a:p>
          <a:p>
            <a:pPr marL="993600"/>
            <a:r>
              <a:rPr lang="zh-CN" altLang="en-US" sz="2400" dirty="0" smtClean="0"/>
              <a:t>假设一个句子有三种分词方法，分别可以分成</a:t>
            </a:r>
            <a:endParaRPr lang="en-US" altLang="zh-CN" sz="2400" dirty="0" smtClean="0"/>
          </a:p>
          <a:p>
            <a:pPr marL="993600"/>
            <a:endParaRPr lang="en-US" altLang="zh-CN" sz="2400" dirty="0"/>
          </a:p>
          <a:p>
            <a:pPr marL="993600"/>
            <a:endParaRPr lang="en-US" altLang="zh-CN" sz="2400" dirty="0" smtClean="0"/>
          </a:p>
          <a:p>
            <a:pPr marL="993600"/>
            <a:endParaRPr lang="en-US" altLang="zh-CN" sz="2400" dirty="0"/>
          </a:p>
          <a:p>
            <a:pPr marL="993600"/>
            <a:r>
              <a:rPr lang="zh-CN" altLang="en-US" sz="2400" dirty="0" smtClean="0"/>
              <a:t>哪种分法使得句子出现的概率最大，哪种分法就是最好的。</a:t>
            </a:r>
            <a:endParaRPr lang="zh-CN" altLang="en-US" sz="2400" dirty="0"/>
          </a:p>
        </p:txBody>
      </p:sp>
      <p:graphicFrame>
        <p:nvGraphicFramePr>
          <p:cNvPr id="4" name="对象 3"/>
          <p:cNvGraphicFramePr>
            <a:graphicFrameLocks noChangeAspect="1"/>
          </p:cNvGraphicFramePr>
          <p:nvPr>
            <p:extLst>
              <p:ext uri="{D42A27DB-BD31-4B8C-83A1-F6EECF244321}">
                <p14:modId xmlns:p14="http://schemas.microsoft.com/office/powerpoint/2010/main" val="2052453824"/>
              </p:ext>
            </p:extLst>
          </p:nvPr>
        </p:nvGraphicFramePr>
        <p:xfrm>
          <a:off x="1619672" y="4077072"/>
          <a:ext cx="1656184" cy="1375907"/>
        </p:xfrm>
        <a:graphic>
          <a:graphicData uri="http://schemas.openxmlformats.org/presentationml/2006/ole">
            <mc:AlternateContent xmlns:mc="http://schemas.openxmlformats.org/markup-compatibility/2006">
              <mc:Choice xmlns:v="urn:schemas-microsoft-com:vml" Requires="v">
                <p:oleObj spid="_x0000_s4098" name="Equation" r:id="rId3" imgW="825480" imgH="685800" progId="Equation.DSMT4">
                  <p:embed/>
                </p:oleObj>
              </mc:Choice>
              <mc:Fallback>
                <p:oleObj name="Equation" r:id="rId3" imgW="825480" imgH="685800" progId="Equation.DSMT4">
                  <p:embed/>
                  <p:pic>
                    <p:nvPicPr>
                      <p:cNvPr id="0" name=""/>
                      <p:cNvPicPr/>
                      <p:nvPr/>
                    </p:nvPicPr>
                    <p:blipFill>
                      <a:blip r:embed="rId4"/>
                      <a:stretch>
                        <a:fillRect/>
                      </a:stretch>
                    </p:blipFill>
                    <p:spPr>
                      <a:xfrm>
                        <a:off x="1619672" y="4077072"/>
                        <a:ext cx="1656184" cy="1375907"/>
                      </a:xfrm>
                      <a:prstGeom prst="rect">
                        <a:avLst/>
                      </a:prstGeom>
                    </p:spPr>
                  </p:pic>
                </p:oleObj>
              </mc:Fallback>
            </mc:AlternateContent>
          </a:graphicData>
        </a:graphic>
      </p:graphicFrame>
    </p:spTree>
    <p:extLst>
      <p:ext uri="{BB962C8B-B14F-4D97-AF65-F5344CB8AC3E}">
        <p14:creationId xmlns:p14="http://schemas.microsoft.com/office/powerpoint/2010/main" val="193750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a:xfrm>
            <a:off x="457200" y="1935480"/>
            <a:ext cx="8229600" cy="4805888"/>
          </a:xfrm>
        </p:spPr>
        <p:txBody>
          <a:bodyPr>
            <a:normAutofit/>
          </a:bodyPr>
          <a:lstStyle/>
          <a:p>
            <a:r>
              <a:rPr lang="zh-CN" altLang="en-US" dirty="0" smtClean="0"/>
              <a:t>计算句子“结婚的和尚未结婚的”出现的概率</a:t>
            </a:r>
            <a:endParaRPr lang="en-US" altLang="zh-CN" dirty="0" smtClean="0"/>
          </a:p>
          <a:p>
            <a:r>
              <a:rPr lang="zh-CN" altLang="en-US" dirty="0" smtClean="0"/>
              <a:t>计算这个句子出现的概率有以下几种方法：</a:t>
            </a:r>
            <a:endParaRPr lang="en-US" altLang="zh-CN" dirty="0" smtClean="0"/>
          </a:p>
          <a:p>
            <a:pPr marL="993600"/>
            <a:r>
              <a:rPr lang="zh-CN" altLang="en-US" sz="2400" dirty="0" smtClean="0"/>
              <a:t>统计大量的语料，然后计算语料库中这个句子出现的概率。</a:t>
            </a:r>
            <a:endParaRPr lang="en-US" altLang="zh-CN" sz="2400" dirty="0" smtClean="0"/>
          </a:p>
          <a:p>
            <a:pPr marL="993600"/>
            <a:r>
              <a:rPr lang="zh-CN" altLang="en-US" sz="2400" dirty="0"/>
              <a:t>以</a:t>
            </a:r>
            <a:r>
              <a:rPr lang="zh-CN" altLang="en-US" sz="2400" dirty="0" smtClean="0"/>
              <a:t>词为单位，首先计算“结婚的”这个字在语料库中出现的概率，然后计算“结婚的”这个字后面出现“和”这个字的概率，再计算“和”后面出现“尚未结婚的”的概率，将三个概率相乘得到总的句子出现的概率。</a:t>
            </a:r>
            <a:endParaRPr lang="en-US" altLang="zh-CN" sz="2400" dirty="0" smtClean="0"/>
          </a:p>
          <a:p>
            <a:pPr marL="993600"/>
            <a:r>
              <a:rPr lang="zh-CN" altLang="en-US" sz="2400" dirty="0" smtClean="0"/>
              <a:t>引入马尔可夫链，假设某个词出现的概率只与前一个词有关。</a:t>
            </a:r>
            <a:endParaRPr lang="zh-CN" altLang="en-US" sz="2400" dirty="0"/>
          </a:p>
        </p:txBody>
      </p:sp>
      <p:cxnSp>
        <p:nvCxnSpPr>
          <p:cNvPr id="5" name="直接连接符 4"/>
          <p:cNvCxnSpPr/>
          <p:nvPr/>
        </p:nvCxnSpPr>
        <p:spPr>
          <a:xfrm>
            <a:off x="1475656" y="2996952"/>
            <a:ext cx="6984776" cy="432048"/>
          </a:xfrm>
          <a:prstGeom prst="line">
            <a:avLst/>
          </a:prstGeom>
          <a:ln w="136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1475656" y="2780928"/>
            <a:ext cx="6984776" cy="864096"/>
          </a:xfrm>
          <a:prstGeom prst="line">
            <a:avLst/>
          </a:prstGeom>
          <a:ln w="136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619672" y="3933056"/>
            <a:ext cx="6840760" cy="1008112"/>
          </a:xfrm>
          <a:prstGeom prst="line">
            <a:avLst/>
          </a:prstGeom>
          <a:ln w="136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619672" y="3789040"/>
            <a:ext cx="6840760" cy="1368152"/>
          </a:xfrm>
          <a:prstGeom prst="line">
            <a:avLst/>
          </a:prstGeom>
          <a:ln w="13652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51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公式表示</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一个句子可以被分成</a:t>
            </a:r>
            <a:r>
              <a:rPr lang="en-US" altLang="zh-CN" dirty="0" smtClean="0">
                <a:latin typeface="Times New Roman" panose="02020603050405020304" pitchFamily="18" charset="0"/>
                <a:cs typeface="Times New Roman" panose="02020603050405020304" pitchFamily="18" charset="0"/>
              </a:rPr>
              <a:t>k</a:t>
            </a:r>
            <a:r>
              <a:rPr lang="zh-CN" altLang="en-US" dirty="0" smtClean="0">
                <a:latin typeface="Times New Roman" panose="02020603050405020304" pitchFamily="18" charset="0"/>
                <a:cs typeface="Times New Roman" panose="02020603050405020304" pitchFamily="18" charset="0"/>
              </a:rPr>
              <a:t>个词，分词结果为</a:t>
            </a:r>
            <a:endParaRPr lang="en-US" altLang="zh-CN" dirty="0" smtClean="0">
              <a:latin typeface="Times New Roman" panose="02020603050405020304" pitchFamily="18" charset="0"/>
              <a:cs typeface="Times New Roman" panose="02020603050405020304" pitchFamily="18" charset="0"/>
            </a:endParaRPr>
          </a:p>
          <a:p>
            <a:pPr>
              <a:lnSpc>
                <a:spcPct val="120000"/>
              </a:lnSpc>
            </a:pPr>
            <a:endParaRPr lang="en-US" altLang="zh-CN" dirty="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那么这种分词结果出现的概率可以表示为</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635867279"/>
              </p:ext>
            </p:extLst>
          </p:nvPr>
        </p:nvGraphicFramePr>
        <p:xfrm>
          <a:off x="3563888" y="2492896"/>
          <a:ext cx="1872208" cy="543544"/>
        </p:xfrm>
        <a:graphic>
          <a:graphicData uri="http://schemas.openxmlformats.org/presentationml/2006/ole">
            <mc:AlternateContent xmlns:mc="http://schemas.openxmlformats.org/markup-compatibility/2006">
              <mc:Choice xmlns:v="urn:schemas-microsoft-com:vml" Requires="v">
                <p:oleObj spid="_x0000_s5122" name="Equation" r:id="rId3" imgW="787320" imgH="228600" progId="Equation.DSMT4">
                  <p:embed/>
                </p:oleObj>
              </mc:Choice>
              <mc:Fallback>
                <p:oleObj name="Equation" r:id="rId3" imgW="787320" imgH="228600" progId="Equation.DSMT4">
                  <p:embed/>
                  <p:pic>
                    <p:nvPicPr>
                      <p:cNvPr id="0" name=""/>
                      <p:cNvPicPr/>
                      <p:nvPr/>
                    </p:nvPicPr>
                    <p:blipFill>
                      <a:blip r:embed="rId4"/>
                      <a:stretch>
                        <a:fillRect/>
                      </a:stretch>
                    </p:blipFill>
                    <p:spPr>
                      <a:xfrm>
                        <a:off x="3563888" y="2492896"/>
                        <a:ext cx="1872208" cy="543544"/>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733791326"/>
              </p:ext>
            </p:extLst>
          </p:nvPr>
        </p:nvGraphicFramePr>
        <p:xfrm>
          <a:off x="1907705" y="3789040"/>
          <a:ext cx="5112568" cy="565208"/>
        </p:xfrm>
        <a:graphic>
          <a:graphicData uri="http://schemas.openxmlformats.org/presentationml/2006/ole">
            <mc:AlternateContent xmlns:mc="http://schemas.openxmlformats.org/markup-compatibility/2006">
              <mc:Choice xmlns:v="urn:schemas-microsoft-com:vml" Requires="v">
                <p:oleObj spid="_x0000_s5123" name="Equation" r:id="rId5" imgW="2527200" imgH="279360" progId="Equation.DSMT4">
                  <p:embed/>
                </p:oleObj>
              </mc:Choice>
              <mc:Fallback>
                <p:oleObj name="Equation" r:id="rId5" imgW="2527200" imgH="279360" progId="Equation.DSMT4">
                  <p:embed/>
                  <p:pic>
                    <p:nvPicPr>
                      <p:cNvPr id="0" name=""/>
                      <p:cNvPicPr/>
                      <p:nvPr/>
                    </p:nvPicPr>
                    <p:blipFill>
                      <a:blip r:embed="rId6"/>
                      <a:stretch>
                        <a:fillRect/>
                      </a:stretch>
                    </p:blipFill>
                    <p:spPr>
                      <a:xfrm>
                        <a:off x="1907705" y="3789040"/>
                        <a:ext cx="5112568" cy="565208"/>
                      </a:xfrm>
                      <a:prstGeom prst="rect">
                        <a:avLst/>
                      </a:prstGeom>
                    </p:spPr>
                  </p:pic>
                </p:oleObj>
              </mc:Fallback>
            </mc:AlternateContent>
          </a:graphicData>
        </a:graphic>
      </p:graphicFrame>
    </p:spTree>
    <p:extLst>
      <p:ext uri="{BB962C8B-B14F-4D97-AF65-F5344CB8AC3E}">
        <p14:creationId xmlns:p14="http://schemas.microsoft.com/office/powerpoint/2010/main" val="242702571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高阶</a:t>
            </a:r>
            <a:r>
              <a:rPr lang="zh-CN" altLang="en-US" dirty="0" smtClean="0"/>
              <a:t>语言模型</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在上面的模型中，引入了马尔可夫链，假设每一个词的出现只与它的前面一个词有关，这个模型可以称为二元模型。</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latin typeface="Times New Roman" panose="02020603050405020304" pitchFamily="18" charset="0"/>
                <a:cs typeface="Times New Roman" panose="02020603050405020304" pitchFamily="18" charset="0"/>
              </a:rPr>
              <a:t>二元</a:t>
            </a:r>
            <a:r>
              <a:rPr lang="zh-CN" altLang="en-US" dirty="0" smtClean="0">
                <a:latin typeface="Times New Roman" panose="02020603050405020304" pitchFamily="18" charset="0"/>
                <a:cs typeface="Times New Roman" panose="02020603050405020304" pitchFamily="18" charset="0"/>
              </a:rPr>
              <a:t>模型有些过于理想化，因为一个词的出现与它前面的几个词都有关系的概率并不低，所以可以将其前面的</a:t>
            </a:r>
            <a:r>
              <a:rPr lang="en-US" altLang="zh-CN" dirty="0" smtClean="0">
                <a:latin typeface="Times New Roman" panose="02020603050405020304" pitchFamily="18" charset="0"/>
                <a:cs typeface="Times New Roman" panose="02020603050405020304" pitchFamily="18" charset="0"/>
              </a:rPr>
              <a:t>N-1</a:t>
            </a:r>
            <a:r>
              <a:rPr lang="zh-CN" altLang="en-US" dirty="0" smtClean="0">
                <a:latin typeface="Times New Roman" panose="02020603050405020304" pitchFamily="18" charset="0"/>
                <a:cs typeface="Times New Roman" panose="02020603050405020304" pitchFamily="18" charset="0"/>
              </a:rPr>
              <a:t>个词都考虑进去，称为</a:t>
            </a:r>
            <a:r>
              <a:rPr lang="en-US" altLang="zh-CN" dirty="0" smtClean="0">
                <a:latin typeface="Times New Roman" panose="02020603050405020304" pitchFamily="18" charset="0"/>
                <a:cs typeface="Times New Roman" panose="02020603050405020304" pitchFamily="18" charset="0"/>
              </a:rPr>
              <a:t>N</a:t>
            </a:r>
            <a:r>
              <a:rPr lang="zh-CN" altLang="en-US" dirty="0" smtClean="0">
                <a:latin typeface="Times New Roman" panose="02020603050405020304" pitchFamily="18" charset="0"/>
                <a:cs typeface="Times New Roman" panose="02020603050405020304" pitchFamily="18" charset="0"/>
              </a:rPr>
              <a:t>元模型。</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latin typeface="Times New Roman" panose="02020603050405020304" pitchFamily="18" charset="0"/>
                <a:cs typeface="Times New Roman" panose="02020603050405020304" pitchFamily="18" charset="0"/>
              </a:rPr>
              <a:t>在实际应用</a:t>
            </a:r>
            <a:r>
              <a:rPr lang="zh-CN" altLang="en-US" dirty="0" smtClean="0">
                <a:latin typeface="Times New Roman" panose="02020603050405020304" pitchFamily="18" charset="0"/>
                <a:cs typeface="Times New Roman" panose="02020603050405020304" pitchFamily="18" charset="0"/>
              </a:rPr>
              <a:t>中，</a:t>
            </a:r>
            <a:r>
              <a:rPr lang="en-US" altLang="zh-CN" dirty="0" smtClean="0">
                <a:latin typeface="Times New Roman" panose="02020603050405020304" pitchFamily="18" charset="0"/>
                <a:cs typeface="Times New Roman" panose="02020603050405020304" pitchFamily="18" charset="0"/>
              </a:rPr>
              <a:t>N</a:t>
            </a:r>
            <a:r>
              <a:rPr lang="zh-CN" altLang="en-US" dirty="0" smtClean="0">
                <a:latin typeface="Times New Roman" panose="02020603050405020304" pitchFamily="18" charset="0"/>
                <a:cs typeface="Times New Roman" panose="02020603050405020304" pitchFamily="18" charset="0"/>
              </a:rPr>
              <a:t>一般最多取</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，如果再多的话模型复杂度太高，而且从</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到</a:t>
            </a:r>
            <a:r>
              <a:rPr lang="en-US" altLang="zh-CN" dirty="0" smtClean="0">
                <a:latin typeface="Times New Roman" panose="02020603050405020304" pitchFamily="18" charset="0"/>
                <a:cs typeface="Times New Roman" panose="02020603050405020304" pitchFamily="18" charset="0"/>
              </a:rPr>
              <a:t>4</a:t>
            </a:r>
            <a:r>
              <a:rPr lang="zh-CN" altLang="en-US" dirty="0" smtClean="0">
                <a:latin typeface="Times New Roman" panose="02020603050405020304" pitchFamily="18" charset="0"/>
                <a:cs typeface="Times New Roman" panose="02020603050405020304" pitchFamily="18" charset="0"/>
              </a:rPr>
              <a:t>提升不太明显，所以一般只有</a:t>
            </a:r>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430004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高阶语言模型</a:t>
            </a:r>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不惜代价追求完美的才会使用四元模型</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比如谷歌的罗塞塔翻译系统用的就是四元模型，该模型需要超过</a:t>
            </a:r>
            <a:r>
              <a:rPr lang="en-US" altLang="zh-CN" dirty="0" smtClean="0">
                <a:latin typeface="Times New Roman" panose="02020603050405020304" pitchFamily="18" charset="0"/>
                <a:cs typeface="Times New Roman" panose="02020603050405020304" pitchFamily="18" charset="0"/>
              </a:rPr>
              <a:t>500</a:t>
            </a:r>
            <a:r>
              <a:rPr lang="zh-CN" altLang="en-US" dirty="0" smtClean="0">
                <a:latin typeface="Times New Roman" panose="02020603050405020304" pitchFamily="18" charset="0"/>
                <a:cs typeface="Times New Roman" panose="02020603050405020304" pitchFamily="18" charset="0"/>
              </a:rPr>
              <a:t>台谷歌服务器进行存储</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004610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计算概率的问题</a:t>
            </a:r>
            <a:endParaRPr lang="zh-CN" altLang="en-US" dirty="0"/>
          </a:p>
        </p:txBody>
      </p:sp>
      <p:sp>
        <p:nvSpPr>
          <p:cNvPr id="3" name="内容占位符 2"/>
          <p:cNvSpPr>
            <a:spLocks noGrp="1"/>
          </p:cNvSpPr>
          <p:nvPr>
            <p:ph idx="1"/>
          </p:nvPr>
        </p:nvSpPr>
        <p:spPr>
          <a:xfrm>
            <a:off x="457200" y="1935480"/>
            <a:ext cx="8229600" cy="4661872"/>
          </a:xfrm>
        </p:spPr>
        <p:txBody>
          <a:bodyPr>
            <a:normAutofit/>
          </a:bodyPr>
          <a:lstStyle/>
          <a:p>
            <a:pPr>
              <a:lnSpc>
                <a:spcPct val="120000"/>
              </a:lnSpc>
            </a:pPr>
            <a:r>
              <a:rPr lang="zh-CN" altLang="en-US" dirty="0" smtClean="0">
                <a:latin typeface="Times New Roman" panose="02020603050405020304" pitchFamily="18" charset="0"/>
                <a:cs typeface="Times New Roman" panose="02020603050405020304" pitchFamily="18" charset="0"/>
              </a:rPr>
              <a:t>以二元模型为例，如果我们想要计算                ，那么只需要统计在语料库中</a:t>
            </a:r>
            <a:r>
              <a:rPr lang="en-US" altLang="zh-CN" dirty="0" smtClean="0">
                <a:latin typeface="Times New Roman" panose="02020603050405020304" pitchFamily="18" charset="0"/>
                <a:cs typeface="Times New Roman" panose="02020603050405020304" pitchFamily="18" charset="0"/>
              </a:rPr>
              <a:t>A</a:t>
            </a:r>
            <a:r>
              <a:rPr lang="en-US" altLang="zh-CN" baseline="-25000" dirty="0" smtClean="0">
                <a:latin typeface="Times New Roman" panose="02020603050405020304" pitchFamily="18" charset="0"/>
                <a:cs typeface="Times New Roman" panose="02020603050405020304" pitchFamily="18" charset="0"/>
              </a:rPr>
              <a:t>i</a:t>
            </a:r>
            <a:r>
              <a:rPr lang="zh-CN" altLang="en-US" dirty="0" smtClean="0">
                <a:latin typeface="Times New Roman" panose="02020603050405020304" pitchFamily="18" charset="0"/>
                <a:cs typeface="Times New Roman" panose="02020603050405020304" pitchFamily="18" charset="0"/>
              </a:rPr>
              <a:t>出现过多少次，</a:t>
            </a:r>
            <a:r>
              <a:rPr lang="en-US" altLang="zh-CN" dirty="0" smtClean="0">
                <a:latin typeface="Times New Roman" panose="02020603050405020304" pitchFamily="18" charset="0"/>
                <a:cs typeface="Times New Roman" panose="02020603050405020304" pitchFamily="18" charset="0"/>
              </a:rPr>
              <a:t>A</a:t>
            </a:r>
            <a:r>
              <a:rPr lang="en-US" altLang="zh-CN" baseline="-25000" dirty="0" smtClean="0">
                <a:latin typeface="Times New Roman" panose="02020603050405020304" pitchFamily="18" charset="0"/>
                <a:cs typeface="Times New Roman" panose="02020603050405020304" pitchFamily="18" charset="0"/>
              </a:rPr>
              <a:t>i</a:t>
            </a:r>
            <a:r>
              <a:rPr lang="zh-CN" altLang="en-US" dirty="0" smtClean="0">
                <a:latin typeface="Times New Roman" panose="02020603050405020304" pitchFamily="18" charset="0"/>
                <a:cs typeface="Times New Roman" panose="02020603050405020304" pitchFamily="18" charset="0"/>
              </a:rPr>
              <a:t>出现的情况下，</a:t>
            </a:r>
            <a:r>
              <a:rPr lang="zh-CN" altLang="en-US" dirty="0">
                <a:latin typeface="Times New Roman" panose="02020603050405020304" pitchFamily="18" charset="0"/>
                <a:cs typeface="Times New Roman" panose="02020603050405020304" pitchFamily="18" charset="0"/>
              </a:rPr>
              <a:t>后面</a:t>
            </a:r>
            <a:r>
              <a:rPr lang="zh-CN" altLang="en-US" dirty="0" smtClean="0">
                <a:latin typeface="Times New Roman" panose="02020603050405020304" pitchFamily="18" charset="0"/>
                <a:cs typeface="Times New Roman" panose="02020603050405020304" pitchFamily="18" charset="0"/>
              </a:rPr>
              <a:t>跟着</a:t>
            </a:r>
            <a:r>
              <a:rPr lang="en-US" altLang="zh-CN" dirty="0" smtClean="0">
                <a:latin typeface="Times New Roman" panose="02020603050405020304" pitchFamily="18" charset="0"/>
                <a:cs typeface="Times New Roman" panose="02020603050405020304" pitchFamily="18" charset="0"/>
              </a:rPr>
              <a:t>A</a:t>
            </a:r>
            <a:r>
              <a:rPr lang="en-US" altLang="zh-CN" baseline="-25000" dirty="0" smtClean="0">
                <a:latin typeface="Times New Roman" panose="02020603050405020304" pitchFamily="18" charset="0"/>
                <a:cs typeface="Times New Roman" panose="02020603050405020304" pitchFamily="18" charset="0"/>
              </a:rPr>
              <a:t>i+1</a:t>
            </a:r>
            <a:r>
              <a:rPr lang="zh-CN" altLang="en-US" dirty="0">
                <a:latin typeface="Times New Roman" panose="02020603050405020304" pitchFamily="18" charset="0"/>
                <a:cs typeface="Times New Roman" panose="02020603050405020304" pitchFamily="18" charset="0"/>
              </a:rPr>
              <a:t>有多少</a:t>
            </a:r>
            <a:r>
              <a:rPr lang="zh-CN" altLang="en-US" dirty="0" smtClean="0">
                <a:latin typeface="Times New Roman" panose="02020603050405020304" pitchFamily="18" charset="0"/>
                <a:cs typeface="Times New Roman" panose="02020603050405020304" pitchFamily="18" charset="0"/>
              </a:rPr>
              <a:t>次，理想情况下，用第二个次数除以第一个次数就可以了</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根据条件概率公式应该是两个概率相除，但是经过化简后可以得到是两个次数相除</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但是，由于语料库中文本数量有限，而同一个句子分词的方法很多</a:t>
            </a:r>
            <a:r>
              <a:rPr lang="zh-CN" altLang="en-US" dirty="0">
                <a:latin typeface="Times New Roman" panose="02020603050405020304" pitchFamily="18" charset="0"/>
                <a:cs typeface="Times New Roman" panose="02020603050405020304" pitchFamily="18" charset="0"/>
              </a:rPr>
              <a:t>，就会导致</a:t>
            </a:r>
            <a:r>
              <a:rPr lang="en-US" altLang="zh-CN" dirty="0" smtClean="0">
                <a:latin typeface="Times New Roman" panose="02020603050405020304" pitchFamily="18" charset="0"/>
                <a:cs typeface="Times New Roman" panose="02020603050405020304" pitchFamily="18" charset="0"/>
              </a:rPr>
              <a:t>A</a:t>
            </a:r>
            <a:r>
              <a:rPr lang="en-US" altLang="zh-CN" baseline="-25000" dirty="0" smtClean="0">
                <a:latin typeface="Times New Roman" panose="02020603050405020304" pitchFamily="18" charset="0"/>
                <a:cs typeface="Times New Roman" panose="02020603050405020304" pitchFamily="18" charset="0"/>
              </a:rPr>
              <a:t>i</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A</a:t>
            </a:r>
            <a:r>
              <a:rPr lang="en-US" altLang="zh-CN" baseline="-25000" dirty="0" smtClean="0">
                <a:latin typeface="Times New Roman" panose="02020603050405020304" pitchFamily="18" charset="0"/>
                <a:cs typeface="Times New Roman" panose="02020603050405020304" pitchFamily="18" charset="0"/>
              </a:rPr>
              <a:t>i+1</a:t>
            </a:r>
            <a:r>
              <a:rPr lang="zh-CN" altLang="en-US" dirty="0" smtClean="0">
                <a:latin typeface="Times New Roman" panose="02020603050405020304" pitchFamily="18" charset="0"/>
                <a:cs typeface="Times New Roman" panose="02020603050405020304" pitchFamily="18" charset="0"/>
              </a:rPr>
              <a:t>未必会同时出现，那么就有可能使得某些组合的概率为</a:t>
            </a:r>
            <a:r>
              <a:rPr lang="en-US" altLang="zh-CN" dirty="0" smtClean="0">
                <a:latin typeface="Times New Roman" panose="02020603050405020304" pitchFamily="18" charset="0"/>
                <a:cs typeface="Times New Roman" panose="02020603050405020304" pitchFamily="18" charset="0"/>
              </a:rPr>
              <a:t>0</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680062095"/>
              </p:ext>
            </p:extLst>
          </p:nvPr>
        </p:nvGraphicFramePr>
        <p:xfrm>
          <a:off x="6107113" y="1953146"/>
          <a:ext cx="1322387" cy="539750"/>
        </p:xfrm>
        <a:graphic>
          <a:graphicData uri="http://schemas.openxmlformats.org/presentationml/2006/ole">
            <mc:AlternateContent xmlns:mc="http://schemas.openxmlformats.org/markup-compatibility/2006">
              <mc:Choice xmlns:v="urn:schemas-microsoft-com:vml" Requires="v">
                <p:oleObj spid="_x0000_s6146" name="Equation" r:id="rId3" imgW="685800" imgH="279360" progId="Equation.DSMT4">
                  <p:embed/>
                </p:oleObj>
              </mc:Choice>
              <mc:Fallback>
                <p:oleObj name="Equation" r:id="rId3" imgW="685800" imgH="279360" progId="Equation.DSMT4">
                  <p:embed/>
                  <p:pic>
                    <p:nvPicPr>
                      <p:cNvPr id="0" name=""/>
                      <p:cNvPicPr/>
                      <p:nvPr/>
                    </p:nvPicPr>
                    <p:blipFill>
                      <a:blip r:embed="rId4"/>
                      <a:stretch>
                        <a:fillRect/>
                      </a:stretch>
                    </p:blipFill>
                    <p:spPr>
                      <a:xfrm>
                        <a:off x="6107113" y="1953146"/>
                        <a:ext cx="1322387" cy="539750"/>
                      </a:xfrm>
                      <a:prstGeom prst="rect">
                        <a:avLst/>
                      </a:prstGeom>
                    </p:spPr>
                  </p:pic>
                </p:oleObj>
              </mc:Fallback>
            </mc:AlternateContent>
          </a:graphicData>
        </a:graphic>
      </p:graphicFrame>
    </p:spTree>
    <p:extLst>
      <p:ext uri="{BB962C8B-B14F-4D97-AF65-F5344CB8AC3E}">
        <p14:creationId xmlns:p14="http://schemas.microsoft.com/office/powerpoint/2010/main" val="235786211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汉语中现在大约有几十万个词，以三十万为例，如果训练一个三元模型，即一个词出现与否与它的前两个词有关，那么所有可能的概率组合将会有</a:t>
            </a:r>
            <a:r>
              <a:rPr lang="en-US" altLang="zh-CN" dirty="0" smtClean="0">
                <a:latin typeface="Times New Roman" panose="02020603050405020304" pitchFamily="18" charset="0"/>
                <a:cs typeface="Times New Roman" panose="02020603050405020304" pitchFamily="18" charset="0"/>
              </a:rPr>
              <a:t>300000</a:t>
            </a:r>
            <a:r>
              <a:rPr lang="en-US" altLang="zh-CN" baseline="30000"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种，即</a:t>
            </a:r>
            <a:r>
              <a:rPr lang="en-US" altLang="zh-CN" dirty="0" smtClean="0">
                <a:latin typeface="Times New Roman" panose="02020603050405020304" pitchFamily="18" charset="0"/>
                <a:cs typeface="Times New Roman" panose="02020603050405020304" pitchFamily="18" charset="0"/>
              </a:rPr>
              <a:t>2.7×10</a:t>
            </a:r>
            <a:r>
              <a:rPr lang="en-US" altLang="zh-CN" baseline="30000" dirty="0" smtClean="0">
                <a:latin typeface="Times New Roman" panose="02020603050405020304" pitchFamily="18" charset="0"/>
                <a:cs typeface="Times New Roman" panose="02020603050405020304" pitchFamily="18" charset="0"/>
              </a:rPr>
              <a:t>16</a:t>
            </a:r>
            <a:r>
              <a:rPr lang="zh-CN" altLang="en-US" dirty="0" smtClean="0">
                <a:latin typeface="Times New Roman" panose="02020603050405020304" pitchFamily="18" charset="0"/>
                <a:cs typeface="Times New Roman" panose="02020603050405020304" pitchFamily="18" charset="0"/>
              </a:rPr>
              <a:t>种，想要这</a:t>
            </a:r>
            <a:r>
              <a:rPr lang="en-US" altLang="zh-CN" dirty="0" smtClean="0">
                <a:latin typeface="Times New Roman" panose="02020603050405020304" pitchFamily="18" charset="0"/>
                <a:cs typeface="Times New Roman" panose="02020603050405020304" pitchFamily="18" charset="0"/>
              </a:rPr>
              <a:t>2.7×10</a:t>
            </a:r>
            <a:r>
              <a:rPr lang="en-US" altLang="zh-CN" baseline="30000" dirty="0" smtClean="0">
                <a:latin typeface="Times New Roman" panose="02020603050405020304" pitchFamily="18" charset="0"/>
                <a:cs typeface="Times New Roman" panose="02020603050405020304" pitchFamily="18" charset="0"/>
              </a:rPr>
              <a:t>16</a:t>
            </a:r>
            <a:r>
              <a:rPr lang="zh-CN" altLang="en-US" dirty="0" smtClean="0">
                <a:latin typeface="Times New Roman" panose="02020603050405020304" pitchFamily="18" charset="0"/>
                <a:cs typeface="Times New Roman" panose="02020603050405020304" pitchFamily="18" charset="0"/>
              </a:rPr>
              <a:t>种组合在语料库中都频繁出现是不可能的，一定有大量的组合不会出现在语料库中，还会有很多组合出现的次数很少，这些不频繁的组合也不能直接用于计算概率。</a:t>
            </a:r>
            <a:endParaRPr lang="zh-CN" altLang="en-US" dirty="0">
              <a:latin typeface="Times New Roman" panose="02020603050405020304" pitchFamily="18" charset="0"/>
              <a:cs typeface="Times New Roman" panose="02020603050405020304" pitchFamily="18" charset="0"/>
            </a:endParaRP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679" y="5301208"/>
            <a:ext cx="5763019" cy="1296144"/>
          </a:xfrm>
          <a:prstGeom prst="rect">
            <a:avLst/>
          </a:prstGeom>
        </p:spPr>
      </p:pic>
    </p:spTree>
    <p:extLst>
      <p:ext uri="{BB962C8B-B14F-4D97-AF65-F5344CB8AC3E}">
        <p14:creationId xmlns:p14="http://schemas.microsoft.com/office/powerpoint/2010/main" val="103405267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平滑方法</a:t>
            </a:r>
            <a:endParaRPr lang="zh-CN" altLang="en-US" dirty="0"/>
          </a:p>
        </p:txBody>
      </p:sp>
      <p:sp>
        <p:nvSpPr>
          <p:cNvPr id="3" name="内容占位符 2"/>
          <p:cNvSpPr>
            <a:spLocks noGrp="1"/>
          </p:cNvSpPr>
          <p:nvPr>
            <p:ph idx="1"/>
          </p:nvPr>
        </p:nvSpPr>
        <p:spPr/>
        <p:txBody>
          <a:bodyPr/>
          <a:lstStyle/>
          <a:p>
            <a:pPr>
              <a:lnSpc>
                <a:spcPct val="120000"/>
              </a:lnSpc>
            </a:pPr>
            <a:r>
              <a:rPr lang="en-US" altLang="zh-CN" dirty="0" smtClean="0">
                <a:latin typeface="Times New Roman" panose="02020603050405020304" pitchFamily="18" charset="0"/>
                <a:cs typeface="Times New Roman" panose="02020603050405020304" pitchFamily="18" charset="0"/>
              </a:rPr>
              <a:t>1953</a:t>
            </a:r>
            <a:r>
              <a:rPr lang="zh-CN" altLang="en-US" dirty="0" smtClean="0">
                <a:latin typeface="Times New Roman" panose="02020603050405020304" pitchFamily="18" charset="0"/>
                <a:cs typeface="Times New Roman" panose="02020603050405020304" pitchFamily="18" charset="0"/>
              </a:rPr>
              <a:t>年，古德</a:t>
            </a:r>
            <a:r>
              <a:rPr lang="en-US" altLang="zh-CN" dirty="0" smtClean="0">
                <a:latin typeface="Times New Roman" panose="02020603050405020304" pitchFamily="18" charset="0"/>
                <a:cs typeface="Times New Roman" panose="02020603050405020304" pitchFamily="18" charset="0"/>
              </a:rPr>
              <a:t>(I. J. Good)</a:t>
            </a:r>
            <a:r>
              <a:rPr lang="zh-CN" altLang="en-US" dirty="0" smtClean="0">
                <a:latin typeface="Times New Roman" panose="02020603050405020304" pitchFamily="18" charset="0"/>
                <a:cs typeface="Times New Roman" panose="02020603050405020304" pitchFamily="18" charset="0"/>
              </a:rPr>
              <a:t>在图灵的指导下，提出了相信可靠的统计数据，而对不可靠的统计数据打折扣的概率估计方法</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其实这种方法在协同过滤推荐一章基于图的方法中也用过</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，同时将折扣出来的那一部分概率分给没有观测到的事件。</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古德和图灵给出的公式被称为古德</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图灵估计</a:t>
            </a:r>
            <a:r>
              <a:rPr lang="en-US" altLang="zh-CN" dirty="0" smtClean="0">
                <a:latin typeface="Times New Roman" panose="02020603050405020304" pitchFamily="18" charset="0"/>
                <a:cs typeface="Times New Roman" panose="02020603050405020304" pitchFamily="18" charset="0"/>
              </a:rPr>
              <a:t>(Good-Turing Estimate)</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20000"/>
              </a:lnSpc>
            </a:pP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80025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古德</a:t>
            </a:r>
            <a:r>
              <a:rPr lang="en-US" altLang="zh-CN" dirty="0"/>
              <a:t>-</a:t>
            </a:r>
            <a:r>
              <a:rPr lang="zh-CN" altLang="en-US" dirty="0"/>
              <a:t>图灵估计</a:t>
            </a:r>
          </a:p>
        </p:txBody>
      </p:sp>
      <p:sp>
        <p:nvSpPr>
          <p:cNvPr id="3" name="内容占位符 2"/>
          <p:cNvSpPr>
            <a:spLocks noGrp="1"/>
          </p:cNvSpPr>
          <p:nvPr>
            <p:ph idx="1"/>
          </p:nvPr>
        </p:nvSpPr>
        <p:spPr/>
        <p:txBody>
          <a:bodyPr/>
          <a:lstStyle/>
          <a:p>
            <a:pPr>
              <a:lnSpc>
                <a:spcPct val="120000"/>
              </a:lnSpc>
            </a:pPr>
            <a:r>
              <a:rPr lang="zh-CN" altLang="en-US" dirty="0">
                <a:latin typeface="Times New Roman" panose="02020603050405020304" pitchFamily="18" charset="0"/>
                <a:cs typeface="Times New Roman" panose="02020603050405020304" pitchFamily="18" charset="0"/>
              </a:rPr>
              <a:t>古德</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图灵</a:t>
            </a:r>
            <a:r>
              <a:rPr lang="zh-CN" altLang="en-US" dirty="0" smtClean="0">
                <a:latin typeface="Times New Roman" panose="02020603050405020304" pitchFamily="18" charset="0"/>
                <a:cs typeface="Times New Roman" panose="02020603050405020304" pitchFamily="18" charset="0"/>
              </a:rPr>
              <a:t>估计的思想是：对于没有观测到的事件，不能认为其不会发生，所以需要从概率总量中取出一部分分给这些事件。这么一来，可以观测到的那些事件的概率之和就小于</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了。因此，需要将那些被观测到的事件的概率都调小一点，调小的原则是越不可靠的统计折扣越多。</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4653136"/>
            <a:ext cx="5210902" cy="1762371"/>
          </a:xfrm>
          <a:prstGeom prst="rect">
            <a:avLst/>
          </a:prstGeom>
        </p:spPr>
      </p:pic>
    </p:spTree>
    <p:extLst>
      <p:ext uri="{BB962C8B-B14F-4D97-AF65-F5344CB8AC3E}">
        <p14:creationId xmlns:p14="http://schemas.microsoft.com/office/powerpoint/2010/main" val="22780498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自然语言处理</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自然语言处理</a:t>
            </a:r>
            <a:r>
              <a:rPr lang="en-US" altLang="zh-CN" dirty="0" smtClean="0"/>
              <a:t>(Natural Language Processing, NLP)</a:t>
            </a:r>
            <a:r>
              <a:rPr lang="zh-CN" altLang="en-US" dirty="0" smtClean="0"/>
              <a:t>是人工智能领域的一个重要研究方向，它研究用计算机来处理、立即以及运用人类语言。</a:t>
            </a:r>
            <a:endParaRPr lang="en-US" altLang="zh-CN" dirty="0" smtClean="0"/>
          </a:p>
          <a:p>
            <a:pPr>
              <a:lnSpc>
                <a:spcPct val="120000"/>
              </a:lnSpc>
            </a:pPr>
            <a:r>
              <a:rPr lang="zh-CN" altLang="en-US" dirty="0" smtClean="0"/>
              <a:t>“自然”指的是自然进化而成，与人造语言</a:t>
            </a:r>
            <a:r>
              <a:rPr lang="en-US" altLang="zh-CN" dirty="0" smtClean="0"/>
              <a:t>(Python, C++</a:t>
            </a:r>
            <a:r>
              <a:rPr lang="zh-CN" altLang="en-US" dirty="0" smtClean="0"/>
              <a:t>等</a:t>
            </a:r>
            <a:r>
              <a:rPr lang="en-US" altLang="zh-CN" dirty="0" smtClean="0"/>
              <a:t>)</a:t>
            </a:r>
            <a:r>
              <a:rPr lang="zh-CN" altLang="en-US" dirty="0" smtClean="0"/>
              <a:t>区分。</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864" y="4162049"/>
            <a:ext cx="4744112" cy="2695951"/>
          </a:xfrm>
          <a:prstGeom prst="rect">
            <a:avLst/>
          </a:prstGeom>
        </p:spPr>
      </p:pic>
    </p:spTree>
    <p:extLst>
      <p:ext uri="{BB962C8B-B14F-4D97-AF65-F5344CB8AC3E}">
        <p14:creationId xmlns:p14="http://schemas.microsoft.com/office/powerpoint/2010/main" val="162891987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古德</a:t>
            </a:r>
            <a:r>
              <a:rPr lang="en-US" altLang="zh-CN" dirty="0"/>
              <a:t>-</a:t>
            </a:r>
            <a:r>
              <a:rPr lang="zh-CN" altLang="en-US" dirty="0"/>
              <a:t>图灵估计</a:t>
            </a:r>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假设语料库中出现</a:t>
            </a:r>
            <a:r>
              <a:rPr lang="en-US" altLang="zh-CN" dirty="0" smtClean="0">
                <a:latin typeface="Times New Roman" panose="02020603050405020304" pitchFamily="18" charset="0"/>
                <a:cs typeface="Times New Roman" panose="02020603050405020304" pitchFamily="18" charset="0"/>
              </a:rPr>
              <a:t>r</a:t>
            </a:r>
            <a:r>
              <a:rPr lang="zh-CN" altLang="en-US" dirty="0" smtClean="0">
                <a:latin typeface="Times New Roman" panose="02020603050405020304" pitchFamily="18" charset="0"/>
                <a:cs typeface="Times New Roman" panose="02020603050405020304" pitchFamily="18" charset="0"/>
              </a:rPr>
              <a:t>次的词一共有</a:t>
            </a:r>
            <a:r>
              <a:rPr lang="en-US" altLang="zh-CN" dirty="0" err="1" smtClean="0">
                <a:latin typeface="Times New Roman" panose="02020603050405020304" pitchFamily="18" charset="0"/>
                <a:cs typeface="Times New Roman" panose="02020603050405020304" pitchFamily="18" charset="0"/>
              </a:rPr>
              <a:t>N</a:t>
            </a:r>
            <a:r>
              <a:rPr lang="en-US" altLang="zh-CN" baseline="-25000" dirty="0" err="1" smtClean="0">
                <a:latin typeface="Times New Roman" panose="02020603050405020304" pitchFamily="18" charset="0"/>
                <a:cs typeface="Times New Roman" panose="02020603050405020304" pitchFamily="18" charset="0"/>
              </a:rPr>
              <a:t>r</a:t>
            </a:r>
            <a:r>
              <a:rPr lang="zh-CN" altLang="en-US" dirty="0" smtClean="0">
                <a:latin typeface="Times New Roman" panose="02020603050405020304" pitchFamily="18" charset="0"/>
                <a:cs typeface="Times New Roman" panose="02020603050405020304" pitchFamily="18" charset="0"/>
              </a:rPr>
              <a:t>个，没有出现过的词有</a:t>
            </a:r>
            <a:r>
              <a:rPr lang="en-US" altLang="zh-CN" dirty="0" smtClean="0">
                <a:latin typeface="Times New Roman" panose="02020603050405020304" pitchFamily="18" charset="0"/>
                <a:cs typeface="Times New Roman" panose="02020603050405020304" pitchFamily="18" charset="0"/>
              </a:rPr>
              <a:t>N</a:t>
            </a:r>
            <a:r>
              <a:rPr lang="en-US" altLang="zh-CN" baseline="-25000" dirty="0" smtClean="0">
                <a:latin typeface="Times New Roman" panose="02020603050405020304" pitchFamily="18" charset="0"/>
                <a:cs typeface="Times New Roman" panose="02020603050405020304" pitchFamily="18" charset="0"/>
              </a:rPr>
              <a:t>0</a:t>
            </a:r>
            <a:r>
              <a:rPr lang="zh-CN" altLang="en-US" dirty="0" smtClean="0">
                <a:latin typeface="Times New Roman" panose="02020603050405020304" pitchFamily="18" charset="0"/>
                <a:cs typeface="Times New Roman" panose="02020603050405020304" pitchFamily="18" charset="0"/>
              </a:rPr>
              <a:t>个，那么语料库中的总词数为</a:t>
            </a:r>
            <a:endParaRPr lang="en-US" altLang="zh-CN" dirty="0" smtClean="0">
              <a:latin typeface="Times New Roman" panose="02020603050405020304" pitchFamily="18" charset="0"/>
              <a:cs typeface="Times New Roman" panose="02020603050405020304" pitchFamily="18" charset="0"/>
            </a:endParaRPr>
          </a:p>
          <a:p>
            <a:pPr>
              <a:lnSpc>
                <a:spcPct val="120000"/>
              </a:lnSpc>
            </a:pPr>
            <a:endParaRPr lang="en-US" altLang="zh-CN" dirty="0">
              <a:latin typeface="Times New Roman" panose="02020603050405020304" pitchFamily="18" charset="0"/>
              <a:cs typeface="Times New Roman" panose="02020603050405020304" pitchFamily="18" charset="0"/>
            </a:endParaRPr>
          </a:p>
          <a:p>
            <a:pPr>
              <a:lnSpc>
                <a:spcPct val="120000"/>
              </a:lnSpc>
            </a:pP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出现</a:t>
            </a:r>
            <a:r>
              <a:rPr lang="en-US" altLang="zh-CN" dirty="0" smtClean="0">
                <a:latin typeface="Times New Roman" panose="02020603050405020304" pitchFamily="18" charset="0"/>
                <a:cs typeface="Times New Roman" panose="02020603050405020304" pitchFamily="18" charset="0"/>
              </a:rPr>
              <a:t>r</a:t>
            </a:r>
            <a:r>
              <a:rPr lang="zh-CN" altLang="en-US" dirty="0" smtClean="0">
                <a:latin typeface="Times New Roman" panose="02020603050405020304" pitchFamily="18" charset="0"/>
                <a:cs typeface="Times New Roman" panose="02020603050405020304" pitchFamily="18" charset="0"/>
              </a:rPr>
              <a:t>次的词在语料库中的相对频度为</a:t>
            </a:r>
            <a:r>
              <a:rPr lang="en-US" altLang="zh-CN" dirty="0" smtClean="0">
                <a:latin typeface="Times New Roman" panose="02020603050405020304" pitchFamily="18" charset="0"/>
                <a:cs typeface="Times New Roman" panose="02020603050405020304" pitchFamily="18" charset="0"/>
              </a:rPr>
              <a:t>r/N</a:t>
            </a:r>
            <a:r>
              <a:rPr lang="zh-CN" altLang="en-US" dirty="0" smtClean="0">
                <a:latin typeface="Times New Roman" panose="02020603050405020304" pitchFamily="18" charset="0"/>
                <a:cs typeface="Times New Roman" panose="02020603050405020304" pitchFamily="18" charset="0"/>
              </a:rPr>
              <a:t>，由于需要打折扣，所以这个频度不能直接作为这些词的概率估计。</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t>古德</a:t>
            </a:r>
            <a:r>
              <a:rPr lang="en-US" altLang="zh-CN" dirty="0"/>
              <a:t>-</a:t>
            </a:r>
            <a:r>
              <a:rPr lang="zh-CN" altLang="en-US" dirty="0"/>
              <a:t>图灵</a:t>
            </a:r>
            <a:r>
              <a:rPr lang="zh-CN" altLang="en-US" dirty="0" smtClean="0"/>
              <a:t>估计假定出现的较少的事件统计结果不可靠，</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497492266"/>
              </p:ext>
            </p:extLst>
          </p:nvPr>
        </p:nvGraphicFramePr>
        <p:xfrm>
          <a:off x="3851920" y="3068960"/>
          <a:ext cx="1596883" cy="936104"/>
        </p:xfrm>
        <a:graphic>
          <a:graphicData uri="http://schemas.openxmlformats.org/presentationml/2006/ole">
            <mc:AlternateContent xmlns:mc="http://schemas.openxmlformats.org/markup-compatibility/2006">
              <mc:Choice xmlns:v="urn:schemas-microsoft-com:vml" Requires="v">
                <p:oleObj spid="_x0000_s7170" name="Equation" r:id="rId3" imgW="736560" imgH="431640" progId="Equation.DSMT4">
                  <p:embed/>
                </p:oleObj>
              </mc:Choice>
              <mc:Fallback>
                <p:oleObj name="Equation" r:id="rId3" imgW="736560" imgH="431640" progId="Equation.DSMT4">
                  <p:embed/>
                  <p:pic>
                    <p:nvPicPr>
                      <p:cNvPr id="0" name=""/>
                      <p:cNvPicPr/>
                      <p:nvPr/>
                    </p:nvPicPr>
                    <p:blipFill>
                      <a:blip r:embed="rId4"/>
                      <a:stretch>
                        <a:fillRect/>
                      </a:stretch>
                    </p:blipFill>
                    <p:spPr>
                      <a:xfrm>
                        <a:off x="3851920" y="3068960"/>
                        <a:ext cx="1596883" cy="936104"/>
                      </a:xfrm>
                      <a:prstGeom prst="rect">
                        <a:avLst/>
                      </a:prstGeom>
                    </p:spPr>
                  </p:pic>
                </p:oleObj>
              </mc:Fallback>
            </mc:AlternateContent>
          </a:graphicData>
        </a:graphic>
      </p:graphicFrame>
    </p:spTree>
    <p:extLst>
      <p:ext uri="{BB962C8B-B14F-4D97-AF65-F5344CB8AC3E}">
        <p14:creationId xmlns:p14="http://schemas.microsoft.com/office/powerpoint/2010/main" val="35796075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古德</a:t>
            </a:r>
            <a:r>
              <a:rPr lang="en-US" altLang="zh-CN" dirty="0"/>
              <a:t>-</a:t>
            </a:r>
            <a:r>
              <a:rPr lang="zh-CN" altLang="en-US" dirty="0"/>
              <a:t>图灵估计</a:t>
            </a:r>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需要进一步减小其数量，所以不能用</a:t>
            </a:r>
            <a:r>
              <a:rPr lang="en-US" altLang="zh-CN" dirty="0" smtClean="0">
                <a:latin typeface="Times New Roman" panose="02020603050405020304" pitchFamily="18" charset="0"/>
                <a:cs typeface="Times New Roman" panose="02020603050405020304" pitchFamily="18" charset="0"/>
              </a:rPr>
              <a:t>r/N</a:t>
            </a:r>
            <a:r>
              <a:rPr lang="zh-CN" altLang="en-US" dirty="0" smtClean="0">
                <a:latin typeface="Times New Roman" panose="02020603050405020304" pitchFamily="18" charset="0"/>
                <a:cs typeface="Times New Roman" panose="02020603050405020304" pitchFamily="18" charset="0"/>
              </a:rPr>
              <a:t>表示这些词的概率，而应该用</a:t>
            </a:r>
            <a:r>
              <a:rPr lang="en-US" altLang="zh-CN" dirty="0" err="1" smtClean="0">
                <a:latin typeface="Times New Roman" panose="02020603050405020304" pitchFamily="18" charset="0"/>
                <a:cs typeface="Times New Roman" panose="02020603050405020304" pitchFamily="18" charset="0"/>
              </a:rPr>
              <a:t>d</a:t>
            </a:r>
            <a:r>
              <a:rPr lang="en-US" altLang="zh-CN" baseline="-25000" dirty="0" err="1" smtClean="0">
                <a:latin typeface="Times New Roman" panose="02020603050405020304" pitchFamily="18" charset="0"/>
                <a:cs typeface="Times New Roman" panose="02020603050405020304" pitchFamily="18" charset="0"/>
              </a:rPr>
              <a:t>r</a:t>
            </a:r>
            <a:r>
              <a:rPr lang="zh-CN" altLang="en-US" dirty="0" smtClean="0">
                <a:latin typeface="Times New Roman" panose="02020603050405020304" pitchFamily="18" charset="0"/>
                <a:cs typeface="Times New Roman" panose="02020603050405020304" pitchFamily="18" charset="0"/>
              </a:rPr>
              <a:t>，其中</a:t>
            </a:r>
            <a:endParaRPr lang="en-US" altLang="zh-CN" dirty="0" smtClean="0">
              <a:latin typeface="Times New Roman" panose="02020603050405020304" pitchFamily="18" charset="0"/>
              <a:cs typeface="Times New Roman" panose="02020603050405020304" pitchFamily="18" charset="0"/>
            </a:endParaRPr>
          </a:p>
          <a:p>
            <a:pPr>
              <a:lnSpc>
                <a:spcPct val="120000"/>
              </a:lnSpc>
            </a:pPr>
            <a:endParaRPr lang="en-US" altLang="zh-CN" dirty="0">
              <a:latin typeface="Times New Roman" panose="02020603050405020304" pitchFamily="18" charset="0"/>
              <a:cs typeface="Times New Roman" panose="02020603050405020304" pitchFamily="18" charset="0"/>
            </a:endParaRPr>
          </a:p>
          <a:p>
            <a:pPr>
              <a:lnSpc>
                <a:spcPct val="120000"/>
              </a:lnSpc>
            </a:pP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比如一个词在语料库中出现过</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次，同时语料库中</a:t>
            </a:r>
            <a:r>
              <a:rPr lang="zh-CN" altLang="en-US" dirty="0">
                <a:latin typeface="Times New Roman" panose="02020603050405020304" pitchFamily="18" charset="0"/>
                <a:cs typeface="Times New Roman" panose="02020603050405020304" pitchFamily="18" charset="0"/>
              </a:rPr>
              <a:t>出现</a:t>
            </a:r>
            <a:r>
              <a:rPr lang="zh-CN" altLang="en-US" dirty="0" smtClean="0">
                <a:latin typeface="Times New Roman" panose="02020603050405020304" pitchFamily="18" charset="0"/>
                <a:cs typeface="Times New Roman" panose="02020603050405020304" pitchFamily="18" charset="0"/>
              </a:rPr>
              <a:t>过</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次的词有</a:t>
            </a:r>
            <a:r>
              <a:rPr lang="en-US" altLang="zh-CN" dirty="0" smtClean="0">
                <a:latin typeface="Times New Roman" panose="02020603050405020304" pitchFamily="18" charset="0"/>
                <a:cs typeface="Times New Roman" panose="02020603050405020304" pitchFamily="18" charset="0"/>
              </a:rPr>
              <a:t>1000</a:t>
            </a:r>
            <a:r>
              <a:rPr lang="zh-CN" altLang="en-US" dirty="0" smtClean="0">
                <a:latin typeface="Times New Roman" panose="02020603050405020304" pitchFamily="18" charset="0"/>
                <a:cs typeface="Times New Roman" panose="02020603050405020304" pitchFamily="18" charset="0"/>
              </a:rPr>
              <a:t>个，而出现过</a:t>
            </a:r>
            <a:r>
              <a:rPr lang="en-US" altLang="zh-CN" dirty="0" smtClean="0">
                <a:latin typeface="Times New Roman" panose="02020603050405020304" pitchFamily="18" charset="0"/>
                <a:cs typeface="Times New Roman" panose="02020603050405020304" pitchFamily="18" charset="0"/>
              </a:rPr>
              <a:t>4</a:t>
            </a:r>
            <a:r>
              <a:rPr lang="zh-CN" altLang="en-US" dirty="0" smtClean="0">
                <a:latin typeface="Times New Roman" panose="02020603050405020304" pitchFamily="18" charset="0"/>
                <a:cs typeface="Times New Roman" panose="02020603050405020304" pitchFamily="18" charset="0"/>
              </a:rPr>
              <a:t>次的词有</a:t>
            </a:r>
            <a:r>
              <a:rPr lang="en-US" altLang="zh-CN" dirty="0" smtClean="0">
                <a:latin typeface="Times New Roman" panose="02020603050405020304" pitchFamily="18" charset="0"/>
                <a:cs typeface="Times New Roman" panose="02020603050405020304" pitchFamily="18" charset="0"/>
              </a:rPr>
              <a:t>500</a:t>
            </a:r>
            <a:r>
              <a:rPr lang="zh-CN" altLang="en-US" dirty="0" smtClean="0">
                <a:latin typeface="Times New Roman" panose="02020603050405020304" pitchFamily="18" charset="0"/>
                <a:cs typeface="Times New Roman" panose="02020603050405020304" pitchFamily="18" charset="0"/>
              </a:rPr>
              <a:t>个，那么</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041902938"/>
              </p:ext>
            </p:extLst>
          </p:nvPr>
        </p:nvGraphicFramePr>
        <p:xfrm>
          <a:off x="2998788" y="3141663"/>
          <a:ext cx="3001962" cy="600075"/>
        </p:xfrm>
        <a:graphic>
          <a:graphicData uri="http://schemas.openxmlformats.org/presentationml/2006/ole">
            <mc:AlternateContent xmlns:mc="http://schemas.openxmlformats.org/markup-compatibility/2006">
              <mc:Choice xmlns:v="urn:schemas-microsoft-com:vml" Requires="v">
                <p:oleObj spid="_x0000_s8194" name="Equation" r:id="rId3" imgW="1269720" imgH="253800" progId="Equation.DSMT4">
                  <p:embed/>
                </p:oleObj>
              </mc:Choice>
              <mc:Fallback>
                <p:oleObj name="Equation" r:id="rId3" imgW="1269720" imgH="253800" progId="Equation.DSMT4">
                  <p:embed/>
                  <p:pic>
                    <p:nvPicPr>
                      <p:cNvPr id="0" name=""/>
                      <p:cNvPicPr/>
                      <p:nvPr/>
                    </p:nvPicPr>
                    <p:blipFill>
                      <a:blip r:embed="rId4"/>
                      <a:stretch>
                        <a:fillRect/>
                      </a:stretch>
                    </p:blipFill>
                    <p:spPr>
                      <a:xfrm>
                        <a:off x="2998788" y="3141663"/>
                        <a:ext cx="3001962" cy="60007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872561553"/>
              </p:ext>
            </p:extLst>
          </p:nvPr>
        </p:nvGraphicFramePr>
        <p:xfrm>
          <a:off x="2987824" y="5373216"/>
          <a:ext cx="3421063" cy="600075"/>
        </p:xfrm>
        <a:graphic>
          <a:graphicData uri="http://schemas.openxmlformats.org/presentationml/2006/ole">
            <mc:AlternateContent xmlns:mc="http://schemas.openxmlformats.org/markup-compatibility/2006">
              <mc:Choice xmlns:v="urn:schemas-microsoft-com:vml" Requires="v">
                <p:oleObj spid="_x0000_s8195" name="Equation" r:id="rId5" imgW="1447560" imgH="253800" progId="Equation.DSMT4">
                  <p:embed/>
                </p:oleObj>
              </mc:Choice>
              <mc:Fallback>
                <p:oleObj name="Equation" r:id="rId5" imgW="1447560" imgH="253800" progId="Equation.DSMT4">
                  <p:embed/>
                  <p:pic>
                    <p:nvPicPr>
                      <p:cNvPr id="0" name=""/>
                      <p:cNvPicPr>
                        <a:picLocks noChangeAspect="1" noChangeArrowheads="1"/>
                      </p:cNvPicPr>
                      <p:nvPr/>
                    </p:nvPicPr>
                    <p:blipFill>
                      <a:blip r:embed="rId6"/>
                      <a:srcRect/>
                      <a:stretch>
                        <a:fillRect/>
                      </a:stretch>
                    </p:blipFill>
                    <p:spPr bwMode="auto">
                      <a:xfrm>
                        <a:off x="2987824" y="5373216"/>
                        <a:ext cx="3421063"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2225677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a:t>
            </a:r>
            <a:r>
              <a:rPr lang="zh-CN" altLang="en-US" dirty="0" smtClean="0"/>
              <a:t>和</a:t>
            </a:r>
            <a:r>
              <a:rPr lang="en-US" altLang="zh-CN" dirty="0" err="1">
                <a:latin typeface="Times New Roman" panose="02020603050405020304" pitchFamily="18" charset="0"/>
                <a:cs typeface="Times New Roman" panose="02020603050405020304" pitchFamily="18" charset="0"/>
              </a:rPr>
              <a:t>N</a:t>
            </a:r>
            <a:r>
              <a:rPr lang="en-US" altLang="zh-CN" baseline="-25000" dirty="0" err="1">
                <a:latin typeface="Times New Roman" panose="02020603050405020304" pitchFamily="18" charset="0"/>
                <a:cs typeface="Times New Roman" panose="02020603050405020304" pitchFamily="18" charset="0"/>
              </a:rPr>
              <a:t>r</a:t>
            </a:r>
            <a:r>
              <a:rPr lang="zh-CN" altLang="en-US" dirty="0" smtClean="0"/>
              <a:t>的关系</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2968" y="1991220"/>
            <a:ext cx="7741332" cy="4678140"/>
          </a:xfrm>
        </p:spPr>
      </p:pic>
    </p:spTree>
    <p:extLst>
      <p:ext uri="{BB962C8B-B14F-4D97-AF65-F5344CB8AC3E}">
        <p14:creationId xmlns:p14="http://schemas.microsoft.com/office/powerpoint/2010/main" val="20344353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古德</a:t>
            </a:r>
            <a:r>
              <a:rPr lang="en-US" altLang="zh-CN" dirty="0"/>
              <a:t>-</a:t>
            </a:r>
            <a:r>
              <a:rPr lang="zh-CN" altLang="en-US" dirty="0"/>
              <a:t>图灵估计</a:t>
            </a:r>
          </a:p>
        </p:txBody>
      </p:sp>
      <p:sp>
        <p:nvSpPr>
          <p:cNvPr id="3" name="内容占位符 2"/>
          <p:cNvSpPr>
            <a:spLocks noGrp="1"/>
          </p:cNvSpPr>
          <p:nvPr>
            <p:ph idx="1"/>
          </p:nvPr>
        </p:nvSpPr>
        <p:spPr/>
        <p:txBody>
          <a:bodyPr>
            <a:normAutofit/>
          </a:bodyPr>
          <a:lstStyle/>
          <a:p>
            <a:pPr>
              <a:lnSpc>
                <a:spcPct val="120000"/>
              </a:lnSpc>
            </a:pPr>
            <a:r>
              <a:rPr lang="zh-CN" altLang="en-US" dirty="0" smtClean="0">
                <a:latin typeface="Times New Roman" panose="02020603050405020304" pitchFamily="18" charset="0"/>
                <a:cs typeface="Times New Roman" panose="02020603050405020304" pitchFamily="18" charset="0"/>
              </a:rPr>
              <a:t>通过以上方法可以使得每一个在语料库中出现过的词的出现次数</a:t>
            </a:r>
            <a:r>
              <a:rPr lang="en-US" altLang="zh-CN" dirty="0" smtClean="0">
                <a:latin typeface="Times New Roman" panose="02020603050405020304" pitchFamily="18" charset="0"/>
                <a:cs typeface="Times New Roman" panose="02020603050405020304" pitchFamily="18" charset="0"/>
              </a:rPr>
              <a:t>r</a:t>
            </a:r>
            <a:r>
              <a:rPr lang="zh-CN" altLang="en-US" dirty="0" smtClean="0">
                <a:latin typeface="Times New Roman" panose="02020603050405020304" pitchFamily="18" charset="0"/>
                <a:cs typeface="Times New Roman" panose="02020603050405020304" pitchFamily="18" charset="0"/>
              </a:rPr>
              <a:t>降低为</a:t>
            </a:r>
            <a:r>
              <a:rPr lang="en-US" altLang="zh-CN" dirty="0" err="1">
                <a:latin typeface="Times New Roman" panose="02020603050405020304" pitchFamily="18" charset="0"/>
                <a:cs typeface="Times New Roman" panose="02020603050405020304" pitchFamily="18" charset="0"/>
              </a:rPr>
              <a:t>d</a:t>
            </a:r>
            <a:r>
              <a:rPr lang="en-US" altLang="zh-CN" baseline="-25000" dirty="0" err="1">
                <a:latin typeface="Times New Roman" panose="02020603050405020304" pitchFamily="18" charset="0"/>
                <a:cs typeface="Times New Roman" panose="02020603050405020304" pitchFamily="18" charset="0"/>
              </a:rPr>
              <a:t>r</a:t>
            </a:r>
            <a:r>
              <a:rPr lang="en-US" altLang="zh-CN" baseline="-25000" dirty="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，同时可以使得</a:t>
            </a:r>
            <a:r>
              <a:rPr lang="en-US" altLang="zh-CN" dirty="0" smtClean="0">
                <a:latin typeface="Times New Roman" panose="02020603050405020304" pitchFamily="18" charset="0"/>
                <a:cs typeface="Times New Roman" panose="02020603050405020304" pitchFamily="18" charset="0"/>
              </a:rPr>
              <a:t>d</a:t>
            </a:r>
            <a:r>
              <a:rPr lang="en-US" altLang="zh-CN" baseline="-25000" dirty="0" smtClean="0">
                <a:latin typeface="Times New Roman" panose="02020603050405020304" pitchFamily="18" charset="0"/>
                <a:cs typeface="Times New Roman" panose="02020603050405020304" pitchFamily="18" charset="0"/>
              </a:rPr>
              <a:t>0</a:t>
            </a:r>
            <a:r>
              <a:rPr lang="zh-CN" altLang="en-US" dirty="0" smtClean="0">
                <a:latin typeface="Times New Roman" panose="02020603050405020304" pitchFamily="18" charset="0"/>
                <a:cs typeface="Times New Roman" panose="02020603050405020304" pitchFamily="18" charset="0"/>
              </a:rPr>
              <a:t>不再为</a:t>
            </a:r>
            <a:r>
              <a:rPr lang="en-US" altLang="zh-CN" dirty="0" smtClean="0">
                <a:latin typeface="Times New Roman" panose="02020603050405020304" pitchFamily="18" charset="0"/>
                <a:cs typeface="Times New Roman" panose="02020603050405020304" pitchFamily="18" charset="0"/>
              </a:rPr>
              <a:t>0</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latin typeface="Times New Roman" panose="02020603050405020304" pitchFamily="18" charset="0"/>
                <a:cs typeface="Times New Roman" panose="02020603050405020304" pitchFamily="18" charset="0"/>
              </a:rPr>
              <a:t>在</a:t>
            </a:r>
            <a:r>
              <a:rPr lang="zh-CN" altLang="en-US" dirty="0" smtClean="0">
                <a:latin typeface="Times New Roman" panose="02020603050405020304" pitchFamily="18" charset="0"/>
                <a:cs typeface="Times New Roman" panose="02020603050405020304" pitchFamily="18" charset="0"/>
              </a:rPr>
              <a:t>实际的自然语言处理中一般会设定一个阈值，如果超过这个阈值，那么频率不下调，即不打折扣。而那些被打折扣的本身出现的次数就比较少，即概率比较低，所以被扣除的概率也不多，这样那些没被观察到的词可以得到一</a:t>
            </a:r>
            <a:r>
              <a:rPr lang="zh-CN" altLang="en-US" dirty="0">
                <a:latin typeface="Times New Roman" panose="02020603050405020304" pitchFamily="18" charset="0"/>
                <a:cs typeface="Times New Roman" panose="02020603050405020304" pitchFamily="18" charset="0"/>
              </a:rPr>
              <a:t>个比较小的</a:t>
            </a:r>
            <a:r>
              <a:rPr lang="zh-CN" altLang="en-US" dirty="0" smtClean="0">
                <a:latin typeface="Times New Roman" panose="02020603050405020304" pitchFamily="18" charset="0"/>
                <a:cs typeface="Times New Roman" panose="02020603050405020304" pitchFamily="18" charset="0"/>
              </a:rPr>
              <a:t>概率，所有词的概率就可以变得比较平滑。</a:t>
            </a:r>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415449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二元模型的平滑</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对于二元模型，我们要计算的是                 ，那么就统计二元组               </a:t>
            </a:r>
            <a:r>
              <a:rPr lang="zh-CN" altLang="en-US" dirty="0">
                <a:latin typeface="Times New Roman" panose="02020603050405020304" pitchFamily="18" charset="0"/>
                <a:cs typeface="Times New Roman" panose="02020603050405020304" pitchFamily="18" charset="0"/>
              </a:rPr>
              <a:t>出现</a:t>
            </a:r>
            <a:r>
              <a:rPr lang="zh-CN" altLang="en-US" dirty="0" smtClean="0">
                <a:latin typeface="Times New Roman" panose="02020603050405020304" pitchFamily="18" charset="0"/>
                <a:cs typeface="Times New Roman" panose="02020603050405020304" pitchFamily="18" charset="0"/>
              </a:rPr>
              <a:t>的次数，如果大于某一个阈值</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阈值一般取</a:t>
            </a:r>
            <a:r>
              <a:rPr lang="en-US" altLang="zh-CN" dirty="0" smtClean="0">
                <a:latin typeface="Times New Roman" panose="02020603050405020304" pitchFamily="18" charset="0"/>
                <a:cs typeface="Times New Roman" panose="02020603050405020304" pitchFamily="18" charset="0"/>
              </a:rPr>
              <a:t>8-10)</a:t>
            </a:r>
            <a:r>
              <a:rPr lang="zh-CN" altLang="en-US" dirty="0" smtClean="0">
                <a:latin typeface="Times New Roman" panose="02020603050405020304" pitchFamily="18" charset="0"/>
                <a:cs typeface="Times New Roman" panose="02020603050405020304" pitchFamily="18" charset="0"/>
              </a:rPr>
              <a:t>，那么概率不变，如果小于阈值或者等于</a:t>
            </a:r>
            <a:r>
              <a:rPr lang="en-US" altLang="zh-CN" dirty="0" smtClean="0">
                <a:latin typeface="Times New Roman" panose="02020603050405020304" pitchFamily="18" charset="0"/>
                <a:cs typeface="Times New Roman" panose="02020603050405020304" pitchFamily="18" charset="0"/>
              </a:rPr>
              <a:t>0</a:t>
            </a:r>
            <a:r>
              <a:rPr lang="zh-CN" altLang="en-US" dirty="0" smtClean="0">
                <a:latin typeface="Times New Roman" panose="02020603050405020304" pitchFamily="18" charset="0"/>
                <a:cs typeface="Times New Roman" panose="02020603050405020304" pitchFamily="18" charset="0"/>
              </a:rPr>
              <a:t>，通过上面的方法进行平滑，得到结果为：</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308040427"/>
              </p:ext>
            </p:extLst>
          </p:nvPr>
        </p:nvGraphicFramePr>
        <p:xfrm>
          <a:off x="5508104" y="1953146"/>
          <a:ext cx="1322387" cy="539750"/>
        </p:xfrm>
        <a:graphic>
          <a:graphicData uri="http://schemas.openxmlformats.org/presentationml/2006/ole">
            <mc:AlternateContent xmlns:mc="http://schemas.openxmlformats.org/markup-compatibility/2006">
              <mc:Choice xmlns:v="urn:schemas-microsoft-com:vml" Requires="v">
                <p:oleObj spid="_x0000_s9218" name="Equation" r:id="rId4" imgW="685800" imgH="279360" progId="Equation.DSMT4">
                  <p:embed/>
                </p:oleObj>
              </mc:Choice>
              <mc:Fallback>
                <p:oleObj name="Equation" r:id="rId4" imgW="685800" imgH="2793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104" y="1953146"/>
                        <a:ext cx="13223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492390249"/>
              </p:ext>
            </p:extLst>
          </p:nvPr>
        </p:nvGraphicFramePr>
        <p:xfrm>
          <a:off x="2195736" y="2420888"/>
          <a:ext cx="1164877" cy="517723"/>
        </p:xfrm>
        <a:graphic>
          <a:graphicData uri="http://schemas.openxmlformats.org/presentationml/2006/ole">
            <mc:AlternateContent xmlns:mc="http://schemas.openxmlformats.org/markup-compatibility/2006">
              <mc:Choice xmlns:v="urn:schemas-microsoft-com:vml" Requires="v">
                <p:oleObj spid="_x0000_s9219" name="Equation" r:id="rId6" imgW="571320" imgH="253800" progId="Equation.DSMT4">
                  <p:embed/>
                </p:oleObj>
              </mc:Choice>
              <mc:Fallback>
                <p:oleObj name="Equation" r:id="rId6" imgW="571320" imgH="253800" progId="Equation.DSMT4">
                  <p:embed/>
                  <p:pic>
                    <p:nvPicPr>
                      <p:cNvPr id="0" name=""/>
                      <p:cNvPicPr/>
                      <p:nvPr/>
                    </p:nvPicPr>
                    <p:blipFill>
                      <a:blip r:embed="rId7"/>
                      <a:stretch>
                        <a:fillRect/>
                      </a:stretch>
                    </p:blipFill>
                    <p:spPr>
                      <a:xfrm>
                        <a:off x="2195736" y="2420888"/>
                        <a:ext cx="1164877" cy="51772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10132424"/>
              </p:ext>
            </p:extLst>
          </p:nvPr>
        </p:nvGraphicFramePr>
        <p:xfrm>
          <a:off x="1115616" y="4293096"/>
          <a:ext cx="6760281" cy="1728192"/>
        </p:xfrm>
        <a:graphic>
          <a:graphicData uri="http://schemas.openxmlformats.org/presentationml/2006/ole">
            <mc:AlternateContent xmlns:mc="http://schemas.openxmlformats.org/markup-compatibility/2006">
              <mc:Choice xmlns:v="urn:schemas-microsoft-com:vml" Requires="v">
                <p:oleObj spid="_x0000_s9220" name="Equation" r:id="rId8" imgW="3377880" imgH="863280" progId="Equation.DSMT4">
                  <p:embed/>
                </p:oleObj>
              </mc:Choice>
              <mc:Fallback>
                <p:oleObj name="Equation" r:id="rId8" imgW="3377880" imgH="863280" progId="Equation.DSMT4">
                  <p:embed/>
                  <p:pic>
                    <p:nvPicPr>
                      <p:cNvPr id="0" name=""/>
                      <p:cNvPicPr/>
                      <p:nvPr/>
                    </p:nvPicPr>
                    <p:blipFill>
                      <a:blip r:embed="rId9"/>
                      <a:stretch>
                        <a:fillRect/>
                      </a:stretch>
                    </p:blipFill>
                    <p:spPr>
                      <a:xfrm>
                        <a:off x="1115616" y="4293096"/>
                        <a:ext cx="6760281" cy="1728192"/>
                      </a:xfrm>
                      <a:prstGeom prst="rect">
                        <a:avLst/>
                      </a:prstGeom>
                    </p:spPr>
                  </p:pic>
                </p:oleObj>
              </mc:Fallback>
            </mc:AlternateContent>
          </a:graphicData>
        </a:graphic>
      </p:graphicFrame>
    </p:spTree>
    <p:extLst>
      <p:ext uri="{BB962C8B-B14F-4D97-AF65-F5344CB8AC3E}">
        <p14:creationId xmlns:p14="http://schemas.microsoft.com/office/powerpoint/2010/main" val="284104791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二元模型的平滑</a:t>
            </a:r>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其中               表示</a:t>
            </a:r>
            <a:r>
              <a:rPr lang="en-US" altLang="zh-CN" dirty="0" smtClean="0">
                <a:latin typeface="Times New Roman" panose="02020603050405020304" pitchFamily="18" charset="0"/>
                <a:cs typeface="Times New Roman" panose="02020603050405020304" pitchFamily="18" charset="0"/>
              </a:rPr>
              <a:t>A</a:t>
            </a:r>
            <a:r>
              <a:rPr lang="en-US" altLang="zh-CN" baseline="-25000" dirty="0" smtClean="0">
                <a:latin typeface="Times New Roman" panose="02020603050405020304" pitchFamily="18" charset="0"/>
                <a:cs typeface="Times New Roman" panose="02020603050405020304" pitchFamily="18" charset="0"/>
              </a:rPr>
              <a:t>i</a:t>
            </a:r>
            <a:r>
              <a:rPr lang="zh-CN" altLang="en-US" dirty="0" smtClean="0">
                <a:latin typeface="Times New Roman" panose="02020603050405020304" pitchFamily="18" charset="0"/>
                <a:cs typeface="Times New Roman" panose="02020603050405020304" pitchFamily="18" charset="0"/>
              </a:rPr>
              <a:t>出现的情况下</a:t>
            </a:r>
            <a:r>
              <a:rPr lang="en-US" altLang="zh-CN" dirty="0" smtClean="0">
                <a:latin typeface="Times New Roman" panose="02020603050405020304" pitchFamily="18" charset="0"/>
                <a:cs typeface="Times New Roman" panose="02020603050405020304" pitchFamily="18" charset="0"/>
              </a:rPr>
              <a:t>A</a:t>
            </a:r>
            <a:r>
              <a:rPr lang="en-US" altLang="zh-CN" baseline="-25000" dirty="0" smtClean="0">
                <a:latin typeface="Times New Roman" panose="02020603050405020304" pitchFamily="18" charset="0"/>
                <a:cs typeface="Times New Roman" panose="02020603050405020304" pitchFamily="18" charset="0"/>
              </a:rPr>
              <a:t>i+1</a:t>
            </a:r>
            <a:r>
              <a:rPr lang="zh-CN" altLang="en-US" dirty="0" smtClean="0">
                <a:latin typeface="Times New Roman" panose="02020603050405020304" pitchFamily="18" charset="0"/>
                <a:cs typeface="Times New Roman" panose="02020603050405020304" pitchFamily="18" charset="0"/>
              </a:rPr>
              <a:t>出现的概率，即两个概率相除得到                。</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表示</a:t>
            </a: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出现的情况下</a:t>
            </a: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i+1</a:t>
            </a:r>
            <a:r>
              <a:rPr lang="zh-CN" altLang="en-US" dirty="0">
                <a:latin typeface="Times New Roman" panose="02020603050405020304" pitchFamily="18" charset="0"/>
                <a:cs typeface="Times New Roman" panose="02020603050405020304" pitchFamily="18" charset="0"/>
              </a:rPr>
              <a:t>出现</a:t>
            </a:r>
            <a:r>
              <a:rPr lang="zh-CN" altLang="en-US" dirty="0" smtClean="0">
                <a:latin typeface="Times New Roman" panose="02020603050405020304" pitchFamily="18" charset="0"/>
                <a:cs typeface="Times New Roman" panose="02020603050405020304" pitchFamily="18" charset="0"/>
              </a:rPr>
              <a:t>的次数。</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就是按照</a:t>
            </a:r>
            <a:r>
              <a:rPr lang="zh-CN" altLang="en-US" dirty="0"/>
              <a:t>古德</a:t>
            </a:r>
            <a:r>
              <a:rPr lang="en-US" altLang="zh-CN" dirty="0"/>
              <a:t>-</a:t>
            </a:r>
            <a:r>
              <a:rPr lang="zh-CN" altLang="en-US" dirty="0"/>
              <a:t>图灵</a:t>
            </a:r>
            <a:r>
              <a:rPr lang="zh-CN" altLang="en-US" dirty="0" smtClean="0"/>
              <a:t>估计进行平滑后的结果。</a:t>
            </a:r>
            <a:endParaRPr lang="en-US" altLang="zh-CN" dirty="0" smtClean="0"/>
          </a:p>
          <a:p>
            <a:pPr>
              <a:lnSpc>
                <a:spcPct val="120000"/>
              </a:lnSpc>
            </a:pPr>
            <a:endParaRPr lang="en-US" altLang="zh-CN" dirty="0"/>
          </a:p>
          <a:p>
            <a:pPr>
              <a:lnSpc>
                <a:spcPct val="120000"/>
              </a:lnSpc>
            </a:pPr>
            <a:endParaRPr lang="en-US" altLang="zh-CN" dirty="0" smtClean="0"/>
          </a:p>
          <a:p>
            <a:pPr>
              <a:lnSpc>
                <a:spcPct val="120000"/>
              </a:lnSpc>
            </a:pPr>
            <a:r>
              <a:rPr lang="en-US" altLang="zh-CN" dirty="0"/>
              <a:t> </a:t>
            </a:r>
            <a:r>
              <a:rPr lang="en-US" altLang="zh-CN" dirty="0" smtClean="0"/>
              <a:t> </a:t>
            </a:r>
          </a:p>
          <a:p>
            <a:pPr>
              <a:lnSpc>
                <a:spcPct val="120000"/>
              </a:lnSpc>
            </a:pP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603187278"/>
              </p:ext>
            </p:extLst>
          </p:nvPr>
        </p:nvGraphicFramePr>
        <p:xfrm>
          <a:off x="1475656" y="1988840"/>
          <a:ext cx="1368152" cy="501656"/>
        </p:xfrm>
        <a:graphic>
          <a:graphicData uri="http://schemas.openxmlformats.org/presentationml/2006/ole">
            <mc:AlternateContent xmlns:mc="http://schemas.openxmlformats.org/markup-compatibility/2006">
              <mc:Choice xmlns:v="urn:schemas-microsoft-com:vml" Requires="v">
                <p:oleObj spid="_x0000_s10242" name="Equation" r:id="rId3" imgW="761760" imgH="279360" progId="Equation.DSMT4">
                  <p:embed/>
                </p:oleObj>
              </mc:Choice>
              <mc:Fallback>
                <p:oleObj name="Equation" r:id="rId3" imgW="761760" imgH="279360" progId="Equation.DSMT4">
                  <p:embed/>
                  <p:pic>
                    <p:nvPicPr>
                      <p:cNvPr id="0" name=""/>
                      <p:cNvPicPr/>
                      <p:nvPr/>
                    </p:nvPicPr>
                    <p:blipFill>
                      <a:blip r:embed="rId4"/>
                      <a:stretch>
                        <a:fillRect/>
                      </a:stretch>
                    </p:blipFill>
                    <p:spPr>
                      <a:xfrm>
                        <a:off x="1475656" y="1988840"/>
                        <a:ext cx="1368152" cy="501656"/>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370069743"/>
              </p:ext>
            </p:extLst>
          </p:nvPr>
        </p:nvGraphicFramePr>
        <p:xfrm>
          <a:off x="3491880" y="2492896"/>
          <a:ext cx="1226635" cy="499740"/>
        </p:xfrm>
        <a:graphic>
          <a:graphicData uri="http://schemas.openxmlformats.org/presentationml/2006/ole">
            <mc:AlternateContent xmlns:mc="http://schemas.openxmlformats.org/markup-compatibility/2006">
              <mc:Choice xmlns:v="urn:schemas-microsoft-com:vml" Requires="v">
                <p:oleObj spid="_x0000_s10243" name="Equation" r:id="rId5" imgW="685800" imgH="279360" progId="Equation.DSMT4">
                  <p:embed/>
                </p:oleObj>
              </mc:Choice>
              <mc:Fallback>
                <p:oleObj name="Equation" r:id="rId5" imgW="685800" imgH="279360" progId="Equation.DSMT4">
                  <p:embed/>
                  <p:pic>
                    <p:nvPicPr>
                      <p:cNvPr id="0" name=""/>
                      <p:cNvPicPr/>
                      <p:nvPr/>
                    </p:nvPicPr>
                    <p:blipFill>
                      <a:blip r:embed="rId6"/>
                      <a:stretch>
                        <a:fillRect/>
                      </a:stretch>
                    </p:blipFill>
                    <p:spPr>
                      <a:xfrm>
                        <a:off x="3491880" y="2492896"/>
                        <a:ext cx="1226635" cy="49974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663567002"/>
              </p:ext>
            </p:extLst>
          </p:nvPr>
        </p:nvGraphicFramePr>
        <p:xfrm>
          <a:off x="899592" y="3013968"/>
          <a:ext cx="1290656" cy="487040"/>
        </p:xfrm>
        <a:graphic>
          <a:graphicData uri="http://schemas.openxmlformats.org/presentationml/2006/ole">
            <mc:AlternateContent xmlns:mc="http://schemas.openxmlformats.org/markup-compatibility/2006">
              <mc:Choice xmlns:v="urn:schemas-microsoft-com:vml" Requires="v">
                <p:oleObj spid="_x0000_s10244" name="Equation" r:id="rId7" imgW="672840" imgH="253800" progId="Equation.DSMT4">
                  <p:embed/>
                </p:oleObj>
              </mc:Choice>
              <mc:Fallback>
                <p:oleObj name="Equation" r:id="rId7" imgW="672840" imgH="253800" progId="Equation.DSMT4">
                  <p:embed/>
                  <p:pic>
                    <p:nvPicPr>
                      <p:cNvPr id="0" name=""/>
                      <p:cNvPicPr/>
                      <p:nvPr/>
                    </p:nvPicPr>
                    <p:blipFill>
                      <a:blip r:embed="rId8"/>
                      <a:stretch>
                        <a:fillRect/>
                      </a:stretch>
                    </p:blipFill>
                    <p:spPr>
                      <a:xfrm>
                        <a:off x="899592" y="3013968"/>
                        <a:ext cx="1290656" cy="48704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479275450"/>
              </p:ext>
            </p:extLst>
          </p:nvPr>
        </p:nvGraphicFramePr>
        <p:xfrm>
          <a:off x="827584" y="3577332"/>
          <a:ext cx="1340212" cy="499740"/>
        </p:xfrm>
        <a:graphic>
          <a:graphicData uri="http://schemas.openxmlformats.org/presentationml/2006/ole">
            <mc:AlternateContent xmlns:mc="http://schemas.openxmlformats.org/markup-compatibility/2006">
              <mc:Choice xmlns:v="urn:schemas-microsoft-com:vml" Requires="v">
                <p:oleObj spid="_x0000_s10245" name="Equation" r:id="rId9" imgW="749160" imgH="279360" progId="Equation.DSMT4">
                  <p:embed/>
                </p:oleObj>
              </mc:Choice>
              <mc:Fallback>
                <p:oleObj name="Equation" r:id="rId9" imgW="749160" imgH="279360" progId="Equation.DSMT4">
                  <p:embed/>
                  <p:pic>
                    <p:nvPicPr>
                      <p:cNvPr id="0" name=""/>
                      <p:cNvPicPr/>
                      <p:nvPr/>
                    </p:nvPicPr>
                    <p:blipFill>
                      <a:blip r:embed="rId10"/>
                      <a:stretch>
                        <a:fillRect/>
                      </a:stretch>
                    </p:blipFill>
                    <p:spPr>
                      <a:xfrm>
                        <a:off x="827584" y="3577332"/>
                        <a:ext cx="1340212" cy="499740"/>
                      </a:xfrm>
                      <a:prstGeom prst="rect">
                        <a:avLst/>
                      </a:prstGeom>
                    </p:spPr>
                  </p:pic>
                </p:oleObj>
              </mc:Fallback>
            </mc:AlternateContent>
          </a:graphicData>
        </a:graphic>
      </p:graphicFrame>
      <p:graphicFrame>
        <p:nvGraphicFramePr>
          <p:cNvPr id="9" name="对象 8"/>
          <p:cNvGraphicFramePr>
            <a:graphicFrameLocks noGrp="1" noChangeAspect="1"/>
          </p:cNvGraphicFramePr>
          <p:nvPr>
            <p:extLst>
              <p:ext uri="{D42A27DB-BD31-4B8C-83A1-F6EECF244321}">
                <p14:modId xmlns:p14="http://schemas.microsoft.com/office/powerpoint/2010/main" val="1760896743"/>
              </p:ext>
            </p:extLst>
          </p:nvPr>
        </p:nvGraphicFramePr>
        <p:xfrm>
          <a:off x="971600" y="4725144"/>
          <a:ext cx="4319587" cy="1490663"/>
        </p:xfrm>
        <a:graphic>
          <a:graphicData uri="http://schemas.openxmlformats.org/presentationml/2006/ole">
            <mc:AlternateContent xmlns:mc="http://schemas.openxmlformats.org/markup-compatibility/2006">
              <mc:Choice xmlns:v="urn:schemas-microsoft-com:vml" Requires="v">
                <p:oleObj spid="_x0000_s10246" name="Equation" r:id="rId11" imgW="2171520" imgH="749160" progId="Equation.DSMT4">
                  <p:embed/>
                </p:oleObj>
              </mc:Choice>
              <mc:Fallback>
                <p:oleObj name="Equation" r:id="rId11" imgW="2171520" imgH="749160" progId="Equation.DSMT4">
                  <p:embed/>
                  <p:pic>
                    <p:nvPicPr>
                      <p:cNvPr id="0" name=""/>
                      <p:cNvPicPr>
                        <a:picLocks noGrp="1"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1600" y="4725144"/>
                        <a:ext cx="4319587"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1829570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语料的选取问题</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统计学派进行中文分词最重要的一点就是要有一个好的语料库。</a:t>
            </a:r>
            <a:endParaRPr lang="en-US" altLang="zh-CN" dirty="0" smtClean="0"/>
          </a:p>
          <a:p>
            <a:pPr>
              <a:lnSpc>
                <a:spcPct val="120000"/>
              </a:lnSpc>
            </a:pPr>
            <a:r>
              <a:rPr lang="zh-CN" altLang="en-US" dirty="0" smtClean="0"/>
              <a:t>这个“好”指的是和模型应用领域的实际情况类似，比如腾讯搜索部门最开始使用的是</a:t>
            </a:r>
            <a:r>
              <a:rPr lang="en-US" altLang="zh-CN" dirty="0" smtClean="0"/>
              <a:t>《</a:t>
            </a:r>
            <a:r>
              <a:rPr lang="zh-CN" altLang="en-US" dirty="0" smtClean="0"/>
              <a:t>人民日报</a:t>
            </a:r>
            <a:r>
              <a:rPr lang="en-US" altLang="zh-CN" dirty="0" smtClean="0"/>
              <a:t>》</a:t>
            </a:r>
            <a:r>
              <a:rPr lang="zh-CN" altLang="en-US" dirty="0" smtClean="0"/>
              <a:t>的语料，但是结果并不好，因为</a:t>
            </a:r>
            <a:r>
              <a:rPr lang="en-US" altLang="zh-CN" dirty="0" smtClean="0"/>
              <a:t>《</a:t>
            </a:r>
            <a:r>
              <a:rPr lang="zh-CN" altLang="en-US" dirty="0" smtClean="0"/>
              <a:t>人民日报</a:t>
            </a:r>
            <a:r>
              <a:rPr lang="en-US" altLang="zh-CN" dirty="0" smtClean="0"/>
              <a:t>》</a:t>
            </a:r>
            <a:r>
              <a:rPr lang="zh-CN" altLang="en-US" dirty="0" smtClean="0"/>
              <a:t>过于干净、没有噪声，而腾讯</a:t>
            </a:r>
            <a:r>
              <a:rPr lang="zh-CN" altLang="en-US" smtClean="0"/>
              <a:t>的模型是用</a:t>
            </a:r>
            <a:r>
              <a:rPr lang="zh-CN" altLang="en-US" dirty="0" smtClean="0"/>
              <a:t>在网页搜索</a:t>
            </a:r>
            <a:r>
              <a:rPr lang="zh-CN" altLang="en-US" smtClean="0"/>
              <a:t>中的，网页中有很多杂乱的、不符合语法的内容，训练与应用领域脱节，结果就比较差。</a:t>
            </a:r>
            <a:endParaRPr lang="zh-CN" altLang="en-US" dirty="0"/>
          </a:p>
        </p:txBody>
      </p:sp>
    </p:spTree>
    <p:extLst>
      <p:ext uri="{BB962C8B-B14F-4D97-AF65-F5344CB8AC3E}">
        <p14:creationId xmlns:p14="http://schemas.microsoft.com/office/powerpoint/2010/main" val="71748073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动态规划</a:t>
            </a:r>
            <a:endParaRPr lang="zh-CN" altLang="en-US"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01113124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基于统计的分词</a:t>
            </a:r>
            <a:endParaRPr lang="zh-CN" altLang="en-US" dirty="0"/>
          </a:p>
        </p:txBody>
      </p:sp>
      <p:sp>
        <p:nvSpPr>
          <p:cNvPr id="3" name="内容占位符 2"/>
          <p:cNvSpPr>
            <a:spLocks noGrp="1"/>
          </p:cNvSpPr>
          <p:nvPr>
            <p:ph idx="1"/>
          </p:nvPr>
        </p:nvSpPr>
        <p:spPr/>
        <p:txBody>
          <a:bodyPr>
            <a:normAutofit/>
          </a:bodyPr>
          <a:lstStyle/>
          <a:p>
            <a:pPr>
              <a:lnSpc>
                <a:spcPct val="120000"/>
              </a:lnSpc>
            </a:pPr>
            <a:r>
              <a:rPr lang="zh-CN" altLang="en-US" dirty="0" smtClean="0">
                <a:latin typeface="Times New Roman" panose="02020603050405020304" pitchFamily="18" charset="0"/>
                <a:cs typeface="Times New Roman" panose="02020603050405020304" pitchFamily="18" charset="0"/>
              </a:rPr>
              <a:t>基于统计的分词没有词典，所以对一个句子分词时需要遍历所有的可能，比如“好好学习”需要分成“好，好，学，习”，“好，好，学习”，“好，好学，习”，“好好，学，习”，“好，好学习”，“好好，学习”，“好好学，习”，“好好学习”，共八种情况，每一种都要计算概率，然后找到概率最大的一种。如果句子的长度为</a:t>
            </a:r>
            <a:r>
              <a:rPr lang="en-US" altLang="zh-CN" dirty="0" smtClean="0">
                <a:latin typeface="Times New Roman" panose="02020603050405020304" pitchFamily="18" charset="0"/>
                <a:cs typeface="Times New Roman" panose="02020603050405020304" pitchFamily="18" charset="0"/>
              </a:rPr>
              <a:t>n</a:t>
            </a:r>
            <a:r>
              <a:rPr lang="zh-CN" altLang="en-US" dirty="0" smtClean="0">
                <a:latin typeface="Times New Roman" panose="02020603050405020304" pitchFamily="18" charset="0"/>
                <a:cs typeface="Times New Roman" panose="02020603050405020304" pitchFamily="18" charset="0"/>
              </a:rPr>
              <a:t>，那么可能的分法将有</a:t>
            </a:r>
            <a:r>
              <a:rPr lang="en-US" altLang="zh-CN" dirty="0" smtClean="0">
                <a:latin typeface="Times New Roman" panose="02020603050405020304" pitchFamily="18" charset="0"/>
                <a:cs typeface="Times New Roman" panose="02020603050405020304" pitchFamily="18" charset="0"/>
              </a:rPr>
              <a:t>2</a:t>
            </a:r>
            <a:r>
              <a:rPr lang="en-US" altLang="zh-CN" baseline="30000" dirty="0" smtClean="0">
                <a:latin typeface="Times New Roman" panose="02020603050405020304" pitchFamily="18" charset="0"/>
                <a:cs typeface="Times New Roman" panose="02020603050405020304" pitchFamily="18" charset="0"/>
              </a:rPr>
              <a:t>n-1</a:t>
            </a:r>
            <a:r>
              <a:rPr lang="zh-CN" altLang="en-US" dirty="0" smtClean="0">
                <a:latin typeface="Times New Roman" panose="02020603050405020304" pitchFamily="18" charset="0"/>
                <a:cs typeface="Times New Roman" panose="02020603050405020304" pitchFamily="18" charset="0"/>
              </a:rPr>
              <a:t>种，计算量太大，可以通过动态规划中的维特比算法进行计算。</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764523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动态规划</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a:latin typeface="Times New Roman" panose="02020603050405020304" pitchFamily="18" charset="0"/>
                <a:cs typeface="Times New Roman" panose="02020603050405020304" pitchFamily="18" charset="0"/>
              </a:rPr>
              <a:t>动态规划</a:t>
            </a:r>
            <a:r>
              <a:rPr lang="en-US" altLang="zh-CN" dirty="0">
                <a:latin typeface="Times New Roman" panose="02020603050405020304" pitchFamily="18" charset="0"/>
                <a:cs typeface="Times New Roman" panose="02020603050405020304" pitchFamily="18" charset="0"/>
              </a:rPr>
              <a:t>(dynamic programming)</a:t>
            </a:r>
            <a:r>
              <a:rPr lang="zh-CN" altLang="en-US" dirty="0">
                <a:latin typeface="Times New Roman" panose="02020603050405020304" pitchFamily="18" charset="0"/>
                <a:cs typeface="Times New Roman" panose="02020603050405020304" pitchFamily="18" charset="0"/>
              </a:rPr>
              <a:t>是运筹学的一个分支，是求解决策过程</a:t>
            </a:r>
            <a:r>
              <a:rPr lang="en-US" altLang="zh-CN" dirty="0">
                <a:latin typeface="Times New Roman" panose="02020603050405020304" pitchFamily="18" charset="0"/>
                <a:cs typeface="Times New Roman" panose="02020603050405020304" pitchFamily="18" charset="0"/>
              </a:rPr>
              <a:t>(decision process)</a:t>
            </a:r>
            <a:r>
              <a:rPr lang="zh-CN" altLang="en-US" dirty="0">
                <a:latin typeface="Times New Roman" panose="02020603050405020304" pitchFamily="18" charset="0"/>
                <a:cs typeface="Times New Roman" panose="02020603050405020304" pitchFamily="18" charset="0"/>
              </a:rPr>
              <a:t>最优化的数学方法。</a:t>
            </a:r>
            <a:r>
              <a:rPr lang="en-US" altLang="zh-CN" dirty="0">
                <a:latin typeface="Times New Roman" panose="02020603050405020304" pitchFamily="18" charset="0"/>
                <a:cs typeface="Times New Roman" panose="02020603050405020304" pitchFamily="18" charset="0"/>
              </a:rPr>
              <a:t>20</a:t>
            </a:r>
            <a:r>
              <a:rPr lang="zh-CN" altLang="en-US" dirty="0">
                <a:latin typeface="Times New Roman" panose="02020603050405020304" pitchFamily="18" charset="0"/>
                <a:cs typeface="Times New Roman" panose="02020603050405020304" pitchFamily="18" charset="0"/>
              </a:rPr>
              <a:t>世纪</a:t>
            </a:r>
            <a:r>
              <a:rPr lang="en-US" altLang="zh-CN" dirty="0">
                <a:latin typeface="Times New Roman" panose="02020603050405020304" pitchFamily="18" charset="0"/>
                <a:cs typeface="Times New Roman" panose="02020603050405020304" pitchFamily="18" charset="0"/>
              </a:rPr>
              <a:t>50</a:t>
            </a:r>
            <a:r>
              <a:rPr lang="zh-CN" altLang="en-US" dirty="0">
                <a:latin typeface="Times New Roman" panose="02020603050405020304" pitchFamily="18" charset="0"/>
                <a:cs typeface="Times New Roman" panose="02020603050405020304" pitchFamily="18" charset="0"/>
              </a:rPr>
              <a:t>年代初美国数学家</a:t>
            </a:r>
            <a:r>
              <a:rPr lang="en-US" altLang="zh-CN" dirty="0" err="1">
                <a:latin typeface="Times New Roman" panose="02020603050405020304" pitchFamily="18" charset="0"/>
                <a:cs typeface="Times New Roman" panose="02020603050405020304" pitchFamily="18" charset="0"/>
              </a:rPr>
              <a:t>R.E.Bellman</a:t>
            </a:r>
            <a:r>
              <a:rPr lang="zh-CN" altLang="en-US" dirty="0">
                <a:latin typeface="Times New Roman" panose="02020603050405020304" pitchFamily="18" charset="0"/>
                <a:cs typeface="Times New Roman" panose="02020603050405020304" pitchFamily="18" charset="0"/>
              </a:rPr>
              <a:t>等人在研究多阶段决策过程</a:t>
            </a:r>
            <a:r>
              <a:rPr lang="en-US" altLang="zh-CN" dirty="0">
                <a:latin typeface="Times New Roman" panose="02020603050405020304" pitchFamily="18" charset="0"/>
                <a:cs typeface="Times New Roman" panose="02020603050405020304" pitchFamily="18" charset="0"/>
              </a:rPr>
              <a:t>(multistep decision process)</a:t>
            </a:r>
            <a:r>
              <a:rPr lang="zh-CN" altLang="en-US" dirty="0">
                <a:latin typeface="Times New Roman" panose="02020603050405020304" pitchFamily="18" charset="0"/>
                <a:cs typeface="Times New Roman" panose="02020603050405020304" pitchFamily="18" charset="0"/>
              </a:rPr>
              <a:t>的优化问题时，提出了著名的最优化原理</a:t>
            </a:r>
            <a:r>
              <a:rPr lang="en-US" altLang="zh-CN" dirty="0">
                <a:latin typeface="Times New Roman" panose="02020603050405020304" pitchFamily="18" charset="0"/>
                <a:cs typeface="Times New Roman" panose="02020603050405020304" pitchFamily="18" charset="0"/>
              </a:rPr>
              <a:t>(principle of optimality)</a:t>
            </a:r>
            <a:r>
              <a:rPr lang="zh-CN" altLang="en-US" dirty="0">
                <a:latin typeface="Times New Roman" panose="02020603050405020304" pitchFamily="18" charset="0"/>
                <a:cs typeface="Times New Roman" panose="02020603050405020304" pitchFamily="18" charset="0"/>
              </a:rPr>
              <a:t>，把多阶段过程转化为一系列单阶段问题，利用各阶段之间的关系，逐个求解，创立了解决这类过程优化问题的新方法</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动态规划。</a:t>
            </a:r>
            <a:r>
              <a:rPr lang="en-US" altLang="zh-CN" dirty="0">
                <a:latin typeface="Times New Roman" panose="02020603050405020304" pitchFamily="18" charset="0"/>
                <a:cs typeface="Times New Roman" panose="02020603050405020304" pitchFamily="18" charset="0"/>
              </a:rPr>
              <a:t>1957</a:t>
            </a:r>
            <a:r>
              <a:rPr lang="zh-CN" altLang="en-US" dirty="0">
                <a:latin typeface="Times New Roman" panose="02020603050405020304" pitchFamily="18" charset="0"/>
                <a:cs typeface="Times New Roman" panose="02020603050405020304" pitchFamily="18" charset="0"/>
              </a:rPr>
              <a:t>年出版了他的名著</a:t>
            </a:r>
            <a:r>
              <a:rPr lang="en-US" altLang="zh-CN" dirty="0">
                <a:latin typeface="Times New Roman" panose="02020603050405020304" pitchFamily="18" charset="0"/>
                <a:cs typeface="Times New Roman" panose="02020603050405020304" pitchFamily="18" charset="0"/>
              </a:rPr>
              <a:t>《Dynamic Programming》</a:t>
            </a:r>
            <a:r>
              <a:rPr lang="zh-CN" altLang="en-US" dirty="0">
                <a:latin typeface="Times New Roman" panose="02020603050405020304" pitchFamily="18" charset="0"/>
                <a:cs typeface="Times New Roman" panose="02020603050405020304" pitchFamily="18" charset="0"/>
              </a:rPr>
              <a:t>，这是该领域的第一本著作。</a:t>
            </a:r>
          </a:p>
          <a:p>
            <a:pPr>
              <a:lnSpc>
                <a:spcPct val="120000"/>
              </a:lnSpc>
            </a:pP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41047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自然语言处理与推荐系统</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自然语言处理分为两部分：自然语言理解和自然语言生成。</a:t>
            </a:r>
            <a:endParaRPr lang="en-US" altLang="zh-CN" dirty="0" smtClean="0"/>
          </a:p>
          <a:p>
            <a:pPr>
              <a:lnSpc>
                <a:spcPct val="120000"/>
              </a:lnSpc>
            </a:pPr>
            <a:r>
              <a:rPr lang="zh-CN" altLang="en-US" dirty="0"/>
              <a:t>利用</a:t>
            </a:r>
            <a:r>
              <a:rPr lang="zh-CN" altLang="en-US" dirty="0" smtClean="0"/>
              <a:t>自然语言理解可以进行文章之间相似度的度量，进而进行推荐。</a:t>
            </a:r>
            <a:endParaRPr lang="en-US" altLang="zh-CN" dirty="0" smtClean="0"/>
          </a:p>
          <a:p>
            <a:pPr>
              <a:lnSpc>
                <a:spcPct val="120000"/>
              </a:lnSpc>
            </a:pPr>
            <a:r>
              <a:rPr lang="zh-CN" altLang="en-US" dirty="0"/>
              <a:t>推荐</a:t>
            </a:r>
            <a:r>
              <a:rPr lang="zh-CN" altLang="en-US" dirty="0" smtClean="0"/>
              <a:t>系统不应该只向用户进行推荐，而应该同时向用户解释一下推荐结果，为什么要推荐这些物品，这就需要用到自然语言生成。</a:t>
            </a:r>
            <a:endParaRPr lang="zh-CN" altLang="en-US" dirty="0"/>
          </a:p>
        </p:txBody>
      </p:sp>
    </p:spTree>
    <p:extLst>
      <p:ext uri="{BB962C8B-B14F-4D97-AF65-F5344CB8AC3E}">
        <p14:creationId xmlns:p14="http://schemas.microsoft.com/office/powerpoint/2010/main" val="11828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动态规划思想</a:t>
            </a:r>
            <a:endParaRPr lang="zh-CN" altLang="en-US" dirty="0"/>
          </a:p>
        </p:txBody>
      </p:sp>
      <p:pic>
        <p:nvPicPr>
          <p:cNvPr id="6" name="内容占位符 5"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3648" y="1988840"/>
            <a:ext cx="6561302" cy="4672443"/>
          </a:xfrm>
        </p:spPr>
      </p:pic>
    </p:spTree>
    <p:extLst>
      <p:ext uri="{BB962C8B-B14F-4D97-AF65-F5344CB8AC3E}">
        <p14:creationId xmlns:p14="http://schemas.microsoft.com/office/powerpoint/2010/main" val="325323210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1</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a:latin typeface="Times New Roman" panose="02020603050405020304" pitchFamily="18" charset="0"/>
                <a:cs typeface="Times New Roman" panose="02020603050405020304" pitchFamily="18" charset="0"/>
              </a:rPr>
              <a:t>有一座高度是</a:t>
            </a:r>
            <a:r>
              <a:rPr lang="en-US" altLang="zh-CN" dirty="0">
                <a:latin typeface="Times New Roman" panose="02020603050405020304" pitchFamily="18" charset="0"/>
                <a:cs typeface="Times New Roman" panose="02020603050405020304" pitchFamily="18" charset="0"/>
              </a:rPr>
              <a:t>10</a:t>
            </a:r>
            <a:r>
              <a:rPr lang="zh-CN" altLang="en-US" dirty="0">
                <a:latin typeface="Times New Roman" panose="02020603050405020304" pitchFamily="18" charset="0"/>
                <a:cs typeface="Times New Roman" panose="02020603050405020304" pitchFamily="18" charset="0"/>
              </a:rPr>
              <a:t>级台阶的楼梯，从下往上走，每跨一步只能向上</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级或者</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级</a:t>
            </a:r>
            <a:r>
              <a:rPr lang="zh-CN" altLang="en-US" dirty="0" smtClean="0">
                <a:latin typeface="Times New Roman" panose="02020603050405020304" pitchFamily="18" charset="0"/>
                <a:cs typeface="Times New Roman" panose="02020603050405020304" pitchFamily="18" charset="0"/>
              </a:rPr>
              <a:t>台阶</a:t>
            </a:r>
            <a:r>
              <a:rPr lang="zh-CN" altLang="en-US" dirty="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一共</a:t>
            </a:r>
            <a:r>
              <a:rPr lang="zh-CN" altLang="en-US" dirty="0">
                <a:latin typeface="Times New Roman" panose="02020603050405020304" pitchFamily="18" charset="0"/>
                <a:cs typeface="Times New Roman" panose="02020603050405020304" pitchFamily="18" charset="0"/>
              </a:rPr>
              <a:t>有多少种走</a:t>
            </a:r>
            <a:r>
              <a:rPr lang="zh-CN" altLang="en-US" dirty="0" smtClean="0">
                <a:latin typeface="Times New Roman" panose="02020603050405020304" pitchFamily="18" charset="0"/>
                <a:cs typeface="Times New Roman" panose="02020603050405020304" pitchFamily="18" charset="0"/>
              </a:rPr>
              <a:t>法？</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54903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1</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想要走上第十级台阶，首先需要走上第八级或者第九级台阶。</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假设现在已经找到了所有的走上第八级台阶的走法，共有</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种，也找到了所有走上第九级台阶的走法，共有</a:t>
            </a:r>
            <a:r>
              <a:rPr lang="en-US" altLang="zh-CN" dirty="0" smtClean="0">
                <a:latin typeface="Times New Roman" panose="02020603050405020304" pitchFamily="18" charset="0"/>
                <a:cs typeface="Times New Roman" panose="02020603050405020304" pitchFamily="18" charset="0"/>
              </a:rPr>
              <a:t>Y</a:t>
            </a:r>
            <a:r>
              <a:rPr lang="zh-CN" altLang="en-US" dirty="0" smtClean="0">
                <a:latin typeface="Times New Roman" panose="02020603050405020304" pitchFamily="18" charset="0"/>
                <a:cs typeface="Times New Roman" panose="02020603050405020304" pitchFamily="18" charset="0"/>
              </a:rPr>
              <a:t>种</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包括从第八级走上第九级</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。需要注意的是</a:t>
            </a:r>
            <a:r>
              <a:rPr lang="en-US" altLang="zh-CN" dirty="0" smtClean="0">
                <a:latin typeface="Times New Roman" panose="02020603050405020304" pitchFamily="18" charset="0"/>
                <a:cs typeface="Times New Roman" panose="02020603050405020304" pitchFamily="18" charset="0"/>
              </a:rPr>
              <a:t>Y</a:t>
            </a:r>
            <a:r>
              <a:rPr lang="zh-CN" altLang="en-US" dirty="0" smtClean="0">
                <a:latin typeface="Times New Roman" panose="02020603050405020304" pitchFamily="18" charset="0"/>
                <a:cs typeface="Times New Roman" panose="02020603050405020304" pitchFamily="18" charset="0"/>
              </a:rPr>
              <a:t>不等于</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，因为除了可以从第八级台阶走上第九级外，也可以从第七级台阶直接走上第九级台阶，这种走法在</a:t>
            </a:r>
            <a:r>
              <a:rPr lang="en-US" altLang="zh-CN" dirty="0" smtClean="0">
                <a:latin typeface="Times New Roman" panose="02020603050405020304" pitchFamily="18" charset="0"/>
                <a:cs typeface="Times New Roman" panose="02020603050405020304" pitchFamily="18" charset="0"/>
              </a:rPr>
              <a:t>Y</a:t>
            </a:r>
            <a:r>
              <a:rPr lang="zh-CN" altLang="en-US" dirty="0" smtClean="0">
                <a:latin typeface="Times New Roman" panose="02020603050405020304" pitchFamily="18" charset="0"/>
                <a:cs typeface="Times New Roman" panose="02020603050405020304" pitchFamily="18" charset="0"/>
              </a:rPr>
              <a:t>中，但不在</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中。</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983165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1</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既然</a:t>
            </a:r>
            <a:r>
              <a:rPr lang="zh-CN" altLang="en-US" dirty="0">
                <a:latin typeface="Times New Roman" panose="02020603050405020304" pitchFamily="18" charset="0"/>
                <a:cs typeface="Times New Roman" panose="02020603050405020304" pitchFamily="18" charset="0"/>
              </a:rPr>
              <a:t>想要走上第十级台阶，首先需要走上第八级或者第九级</a:t>
            </a:r>
            <a:r>
              <a:rPr lang="zh-CN" altLang="en-US" dirty="0" smtClean="0">
                <a:latin typeface="Times New Roman" panose="02020603050405020304" pitchFamily="18" charset="0"/>
                <a:cs typeface="Times New Roman" panose="02020603050405020304" pitchFamily="18" charset="0"/>
              </a:rPr>
              <a:t>台阶，那么走上第十级的走法一共有</a:t>
            </a:r>
            <a:r>
              <a:rPr lang="en-US" altLang="zh-CN" dirty="0" smtClean="0">
                <a:latin typeface="Times New Roman" panose="02020603050405020304" pitchFamily="18" charset="0"/>
                <a:cs typeface="Times New Roman" panose="02020603050405020304" pitchFamily="18" charset="0"/>
              </a:rPr>
              <a:t>X+Y</a:t>
            </a:r>
            <a:r>
              <a:rPr lang="zh-CN" altLang="en-US" dirty="0" smtClean="0">
                <a:latin typeface="Times New Roman" panose="02020603050405020304" pitchFamily="18" charset="0"/>
                <a:cs typeface="Times New Roman" panose="02020603050405020304" pitchFamily="18" charset="0"/>
              </a:rPr>
              <a:t>种。</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以</a:t>
            </a:r>
            <a:r>
              <a:rPr lang="en-US" altLang="zh-CN" dirty="0" smtClean="0">
                <a:latin typeface="Times New Roman" panose="02020603050405020304" pitchFamily="18" charset="0"/>
                <a:cs typeface="Times New Roman" panose="02020603050405020304" pitchFamily="18" charset="0"/>
              </a:rPr>
              <a:t>F(N)</a:t>
            </a:r>
            <a:r>
              <a:rPr lang="zh-CN" altLang="en-US" dirty="0" smtClean="0">
                <a:latin typeface="Times New Roman" panose="02020603050405020304" pitchFamily="18" charset="0"/>
                <a:cs typeface="Times New Roman" panose="02020603050405020304" pitchFamily="18" charset="0"/>
              </a:rPr>
              <a:t>表示走上第</a:t>
            </a:r>
            <a:r>
              <a:rPr lang="en-US" altLang="zh-CN" dirty="0" smtClean="0">
                <a:latin typeface="Times New Roman" panose="02020603050405020304" pitchFamily="18" charset="0"/>
                <a:cs typeface="Times New Roman" panose="02020603050405020304" pitchFamily="18" charset="0"/>
              </a:rPr>
              <a:t>N</a:t>
            </a:r>
            <a:r>
              <a:rPr lang="zh-CN" altLang="en-US" dirty="0" smtClean="0">
                <a:latin typeface="Times New Roman" panose="02020603050405020304" pitchFamily="18" charset="0"/>
                <a:cs typeface="Times New Roman" panose="02020603050405020304" pitchFamily="18" charset="0"/>
              </a:rPr>
              <a:t>级的走法数量，那么</a:t>
            </a:r>
            <a:r>
              <a:rPr lang="en-US" altLang="zh-CN" dirty="0" smtClean="0">
                <a:latin typeface="Times New Roman" panose="02020603050405020304" pitchFamily="18" charset="0"/>
                <a:cs typeface="Times New Roman" panose="02020603050405020304" pitchFamily="18" charset="0"/>
              </a:rPr>
              <a:t>F(10)=F(8)+F(9)</a:t>
            </a:r>
          </a:p>
          <a:p>
            <a:pPr>
              <a:lnSpc>
                <a:spcPct val="120000"/>
              </a:lnSpc>
            </a:pPr>
            <a:r>
              <a:rPr lang="zh-CN" altLang="en-US" dirty="0">
                <a:latin typeface="Times New Roman" panose="02020603050405020304" pitchFamily="18" charset="0"/>
                <a:cs typeface="Times New Roman" panose="02020603050405020304" pitchFamily="18" charset="0"/>
              </a:rPr>
              <a:t>同样</a:t>
            </a:r>
            <a:r>
              <a:rPr lang="zh-CN" altLang="en-US" dirty="0" smtClean="0">
                <a:latin typeface="Times New Roman" panose="02020603050405020304" pitchFamily="18" charset="0"/>
                <a:cs typeface="Times New Roman" panose="02020603050405020304" pitchFamily="18" charset="0"/>
              </a:rPr>
              <a:t>的</a:t>
            </a:r>
            <a:r>
              <a:rPr lang="en-US" altLang="zh-CN" dirty="0" smtClean="0">
                <a:latin typeface="Times New Roman" panose="02020603050405020304" pitchFamily="18" charset="0"/>
                <a:cs typeface="Times New Roman" panose="02020603050405020304" pitchFamily="18" charset="0"/>
              </a:rPr>
              <a:t>F(9)=F(7)+F(8)……</a:t>
            </a:r>
          </a:p>
          <a:p>
            <a:pPr>
              <a:lnSpc>
                <a:spcPct val="120000"/>
              </a:lnSpc>
            </a:pPr>
            <a:r>
              <a:rPr lang="zh-CN" altLang="en-US" dirty="0" smtClean="0">
                <a:latin typeface="Times New Roman" panose="02020603050405020304" pitchFamily="18" charset="0"/>
                <a:cs typeface="Times New Roman" panose="02020603050405020304" pitchFamily="18" charset="0"/>
              </a:rPr>
              <a:t>而且</a:t>
            </a:r>
            <a:r>
              <a:rPr lang="en-US" altLang="zh-CN" dirty="0" smtClean="0">
                <a:latin typeface="Times New Roman" panose="02020603050405020304" pitchFamily="18" charset="0"/>
                <a:cs typeface="Times New Roman" panose="02020603050405020304" pitchFamily="18" charset="0"/>
              </a:rPr>
              <a:t>F(1)=1, F(2)=2</a:t>
            </a:r>
            <a:r>
              <a:rPr lang="zh-CN" altLang="en-US" dirty="0" smtClean="0">
                <a:latin typeface="Times New Roman" panose="02020603050405020304" pitchFamily="18" charset="0"/>
                <a:cs typeface="Times New Roman" panose="02020603050405020304" pitchFamily="18" charset="0"/>
              </a:rPr>
              <a:t>，所以可以用递归的方法来求解</a:t>
            </a:r>
            <a:r>
              <a:rPr lang="en-US" altLang="zh-CN" dirty="0" smtClean="0">
                <a:latin typeface="Times New Roman" panose="02020603050405020304" pitchFamily="18" charset="0"/>
                <a:cs typeface="Times New Roman" panose="02020603050405020304" pitchFamily="18" charset="0"/>
              </a:rPr>
              <a:t>F(10)</a:t>
            </a:r>
            <a:r>
              <a:rPr lang="zh-CN" altLang="en-US" dirty="0" smtClean="0">
                <a:latin typeface="Times New Roman" panose="02020603050405020304" pitchFamily="18" charset="0"/>
                <a:cs typeface="Times New Roman" panose="02020603050405020304" pitchFamily="18" charset="0"/>
              </a:rPr>
              <a:t>。</a:t>
            </a:r>
            <a:endParaRPr lang="zh-CN" altLang="en-US" dirty="0"/>
          </a:p>
        </p:txBody>
      </p:sp>
    </p:spTree>
    <p:extLst>
      <p:ext uri="{BB962C8B-B14F-4D97-AF65-F5344CB8AC3E}">
        <p14:creationId xmlns:p14="http://schemas.microsoft.com/office/powerpoint/2010/main" val="399778958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1</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5444" y="2420888"/>
            <a:ext cx="7379820" cy="3384376"/>
          </a:xfrm>
        </p:spPr>
      </p:pic>
    </p:spTree>
    <p:extLst>
      <p:ext uri="{BB962C8B-B14F-4D97-AF65-F5344CB8AC3E}">
        <p14:creationId xmlns:p14="http://schemas.microsoft.com/office/powerpoint/2010/main" val="353909937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1</a:t>
            </a:r>
            <a:endParaRPr lang="zh-CN" altLang="en-US" dirty="0"/>
          </a:p>
        </p:txBody>
      </p:sp>
      <p:pic>
        <p:nvPicPr>
          <p:cNvPr id="8" name="内容占位符 7"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8476" y="3568193"/>
            <a:ext cx="4291385" cy="1527443"/>
          </a:xfrm>
        </p:spPr>
      </p:pic>
      <p:pic>
        <p:nvPicPr>
          <p:cNvPr id="9" name="图片 8"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51" y="2060848"/>
            <a:ext cx="5092868" cy="1512168"/>
          </a:xfrm>
          <a:prstGeom prst="rect">
            <a:avLst/>
          </a:prstGeom>
        </p:spPr>
      </p:pic>
      <p:pic>
        <p:nvPicPr>
          <p:cNvPr id="10" name="图片 9"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9194" y="5167875"/>
            <a:ext cx="3677032" cy="1584176"/>
          </a:xfrm>
          <a:prstGeom prst="rect">
            <a:avLst/>
          </a:prstGeom>
        </p:spPr>
      </p:pic>
    </p:spTree>
    <p:extLst>
      <p:ext uri="{BB962C8B-B14F-4D97-AF65-F5344CB8AC3E}">
        <p14:creationId xmlns:p14="http://schemas.microsoft.com/office/powerpoint/2010/main" val="108137231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1</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2276872"/>
            <a:ext cx="7890014" cy="3885773"/>
          </a:xfrm>
        </p:spPr>
      </p:pic>
      <p:sp>
        <p:nvSpPr>
          <p:cNvPr id="3" name="TextBox 2"/>
          <p:cNvSpPr txBox="1"/>
          <p:nvPr/>
        </p:nvSpPr>
        <p:spPr>
          <a:xfrm>
            <a:off x="7956376" y="2780928"/>
            <a:ext cx="1008112" cy="2308324"/>
          </a:xfrm>
          <a:prstGeom prst="rect">
            <a:avLst/>
          </a:prstGeom>
          <a:noFill/>
        </p:spPr>
        <p:txBody>
          <a:bodyPr wrap="square" rtlCol="0">
            <a:spAutoFit/>
          </a:bodyPr>
          <a:lstStyle/>
          <a:p>
            <a:r>
              <a:rPr lang="zh-CN" altLang="en-US" sz="2400" dirty="0" smtClean="0">
                <a:solidFill>
                  <a:prstClr val="black"/>
                </a:solidFill>
                <a:latin typeface="Times New Roman" panose="02020603050405020304" pitchFamily="18" charset="0"/>
                <a:cs typeface="Times New Roman" panose="02020603050405020304" pitchFamily="18" charset="0"/>
              </a:rPr>
              <a:t>直接递归时间复杂度太高</a:t>
            </a:r>
            <a:r>
              <a:rPr lang="zh-CN" altLang="en-US" sz="2400" dirty="0">
                <a:solidFill>
                  <a:prstClr val="black"/>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6322058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1</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135" y="2060848"/>
            <a:ext cx="7310135" cy="3731670"/>
          </a:xfrm>
        </p:spPr>
      </p:pic>
      <p:sp>
        <p:nvSpPr>
          <p:cNvPr id="5" name="TextBox 4"/>
          <p:cNvSpPr txBox="1"/>
          <p:nvPr/>
        </p:nvSpPr>
        <p:spPr>
          <a:xfrm>
            <a:off x="7592270" y="2420888"/>
            <a:ext cx="1551730" cy="3785652"/>
          </a:xfrm>
          <a:prstGeom prst="rect">
            <a:avLst/>
          </a:prstGeom>
          <a:noFill/>
        </p:spPr>
        <p:txBody>
          <a:bodyPr wrap="square" rtlCol="0">
            <a:spAutoFit/>
          </a:bodyPr>
          <a:lstStyle/>
          <a:p>
            <a:r>
              <a:rPr lang="en-US" altLang="zh-CN" sz="2400" dirty="0" smtClean="0">
                <a:solidFill>
                  <a:prstClr val="black"/>
                </a:solidFill>
                <a:latin typeface="Times New Roman" panose="02020603050405020304" pitchFamily="18" charset="0"/>
                <a:cs typeface="Times New Roman" panose="02020603050405020304" pitchFamily="18" charset="0"/>
              </a:rPr>
              <a:t>F[N-2]</a:t>
            </a:r>
            <a:r>
              <a:rPr lang="zh-CN" altLang="en-US" sz="2400" dirty="0" smtClean="0">
                <a:solidFill>
                  <a:prstClr val="black"/>
                </a:solidFill>
                <a:latin typeface="Times New Roman" panose="02020603050405020304" pitchFamily="18" charset="0"/>
                <a:cs typeface="Times New Roman" panose="02020603050405020304" pitchFamily="18" charset="0"/>
              </a:rPr>
              <a:t>在左边的分支中和右边的分支中都存在，没有必要计算两次，其他颜色相同的也是这样。</a:t>
            </a:r>
            <a:endParaRPr lang="zh-CN" altLang="en-US" sz="2400" dirty="0">
              <a:solidFill>
                <a:prstClr val="black"/>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467544" y="6206540"/>
            <a:ext cx="6032421" cy="461665"/>
          </a:xfrm>
          <a:prstGeom prst="rect">
            <a:avLst/>
          </a:prstGeom>
          <a:noFill/>
        </p:spPr>
        <p:txBody>
          <a:bodyPr wrap="none" rtlCol="0">
            <a:spAutoFit/>
          </a:bodyPr>
          <a:lstStyle/>
          <a:p>
            <a:r>
              <a:rPr lang="zh-CN" altLang="en-US" sz="2400" dirty="0" smtClean="0">
                <a:solidFill>
                  <a:prstClr val="black"/>
                </a:solidFill>
              </a:rPr>
              <a:t>这种存储中间过程的算法称为备忘录算法。</a:t>
            </a:r>
            <a:endParaRPr lang="zh-CN" altLang="en-US" sz="2400" dirty="0">
              <a:solidFill>
                <a:prstClr val="black"/>
              </a:solidFill>
            </a:endParaRPr>
          </a:p>
        </p:txBody>
      </p:sp>
    </p:spTree>
    <p:extLst>
      <p:ext uri="{BB962C8B-B14F-4D97-AF65-F5344CB8AC3E}">
        <p14:creationId xmlns:p14="http://schemas.microsoft.com/office/powerpoint/2010/main" val="169801559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1</a:t>
            </a:r>
            <a:endParaRPr lang="zh-CN" altLang="en-US" dirty="0"/>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cs typeface="Times New Roman" panose="02020603050405020304" pitchFamily="18" charset="0"/>
              </a:rPr>
              <a:t>备忘录算法中计算</a:t>
            </a:r>
            <a:r>
              <a:rPr lang="en-US" altLang="zh-CN" dirty="0" smtClean="0">
                <a:latin typeface="Times New Roman" panose="02020603050405020304" pitchFamily="18" charset="0"/>
                <a:cs typeface="Times New Roman" panose="02020603050405020304" pitchFamily="18" charset="0"/>
              </a:rPr>
              <a:t>F(N)</a:t>
            </a:r>
            <a:r>
              <a:rPr lang="zh-CN" altLang="en-US" dirty="0" smtClean="0">
                <a:latin typeface="Times New Roman" panose="02020603050405020304" pitchFamily="18" charset="0"/>
                <a:cs typeface="Times New Roman" panose="02020603050405020304" pitchFamily="18" charset="0"/>
              </a:rPr>
              <a:t>时，</a:t>
            </a:r>
            <a:r>
              <a:rPr lang="en-US" altLang="zh-CN" dirty="0" smtClean="0">
                <a:latin typeface="Times New Roman" panose="02020603050405020304" pitchFamily="18" charset="0"/>
                <a:cs typeface="Times New Roman" panose="02020603050405020304" pitchFamily="18" charset="0"/>
              </a:rPr>
              <a:t>F(N-1),F(N-2)…F(1)</a:t>
            </a:r>
            <a:r>
              <a:rPr lang="zh-CN" altLang="en-US" dirty="0" smtClean="0">
                <a:latin typeface="Times New Roman" panose="02020603050405020304" pitchFamily="18" charset="0"/>
                <a:cs typeface="Times New Roman" panose="02020603050405020304" pitchFamily="18" charset="0"/>
              </a:rPr>
              <a:t>都只需要计算和存储一次，所以时间和空间复杂度都是</a:t>
            </a:r>
            <a:r>
              <a:rPr lang="en-US" altLang="zh-CN" dirty="0" smtClean="0">
                <a:latin typeface="Times New Roman" panose="02020603050405020304" pitchFamily="18" charset="0"/>
                <a:cs typeface="Times New Roman" panose="02020603050405020304" pitchFamily="18" charset="0"/>
              </a:rPr>
              <a:t>O(N)</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523021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r>
              <a:rPr lang="en-US" altLang="zh-CN" dirty="0" smtClean="0"/>
              <a:t>1</a:t>
            </a:r>
            <a:endParaRPr lang="zh-CN" altLang="en-US" dirty="0"/>
          </a:p>
        </p:txBody>
      </p:sp>
      <p:sp>
        <p:nvSpPr>
          <p:cNvPr id="3" name="内容占位符 2"/>
          <p:cNvSpPr>
            <a:spLocks noGrp="1"/>
          </p:cNvSpPr>
          <p:nvPr>
            <p:ph idx="1"/>
          </p:nvPr>
        </p:nvSpPr>
        <p:spPr>
          <a:xfrm>
            <a:off x="457200" y="1935480"/>
            <a:ext cx="8229600" cy="4922520"/>
          </a:xfrm>
        </p:spPr>
        <p:txBody>
          <a:bodyPr>
            <a:normAutofit/>
          </a:bodyPr>
          <a:lstStyle/>
          <a:p>
            <a:pPr>
              <a:lnSpc>
                <a:spcPct val="120000"/>
              </a:lnSpc>
            </a:pPr>
            <a:r>
              <a:rPr lang="zh-CN" altLang="en-US" dirty="0" smtClean="0">
                <a:latin typeface="Times New Roman" panose="02020603050405020304" pitchFamily="18" charset="0"/>
                <a:cs typeface="Times New Roman" panose="02020603050405020304" pitchFamily="18" charset="0"/>
              </a:rPr>
              <a:t>除了逆向计算走法数量，也可以正向进行</a:t>
            </a:r>
            <a:endParaRPr lang="en-US" altLang="zh-CN" dirty="0">
              <a:latin typeface="Times New Roman" panose="02020603050405020304" pitchFamily="18" charset="0"/>
              <a:cs typeface="Times New Roman" panose="02020603050405020304" pitchFamily="18" charset="0"/>
            </a:endParaRPr>
          </a:p>
          <a:p>
            <a:pPr>
              <a:lnSpc>
                <a:spcPct val="120000"/>
              </a:lnSpc>
            </a:pPr>
            <a:endParaRPr lang="en-US" altLang="zh-CN" dirty="0" smtClean="0">
              <a:latin typeface="Times New Roman" panose="02020603050405020304" pitchFamily="18" charset="0"/>
              <a:cs typeface="Times New Roman" panose="02020603050405020304" pitchFamily="18" charset="0"/>
            </a:endParaRPr>
          </a:p>
          <a:p>
            <a:pPr>
              <a:lnSpc>
                <a:spcPct val="120000"/>
              </a:lnSpc>
            </a:pPr>
            <a:endParaRPr lang="en-US" altLang="zh-CN" dirty="0">
              <a:latin typeface="Times New Roman" panose="02020603050405020304" pitchFamily="18" charset="0"/>
              <a:cs typeface="Times New Roman" panose="02020603050405020304" pitchFamily="18" charset="0"/>
            </a:endParaRPr>
          </a:p>
          <a:p>
            <a:pPr>
              <a:lnSpc>
                <a:spcPct val="120000"/>
              </a:lnSpc>
            </a:pP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en-US" altLang="zh-CN" dirty="0" smtClean="0">
                <a:latin typeface="Times New Roman" panose="02020603050405020304" pitchFamily="18" charset="0"/>
                <a:cs typeface="Times New Roman" panose="02020603050405020304" pitchFamily="18" charset="0"/>
              </a:rPr>
              <a:t>F(N)=F(N-1)+F(N-2)</a:t>
            </a:r>
            <a:r>
              <a:rPr lang="zh-CN" altLang="en-US" dirty="0" smtClean="0">
                <a:latin typeface="Times New Roman" panose="02020603050405020304" pitchFamily="18" charset="0"/>
                <a:cs typeface="Times New Roman" panose="02020603050405020304" pitchFamily="18" charset="0"/>
              </a:rPr>
              <a:t>，所以只需要保留</a:t>
            </a:r>
            <a:r>
              <a:rPr lang="en-US" altLang="zh-CN" dirty="0">
                <a:latin typeface="Times New Roman" panose="02020603050405020304" pitchFamily="18" charset="0"/>
                <a:cs typeface="Times New Roman" panose="02020603050405020304" pitchFamily="18" charset="0"/>
              </a:rPr>
              <a:t>F(N-1</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F(N-2)</a:t>
            </a:r>
            <a:r>
              <a:rPr lang="zh-CN" altLang="en-US" dirty="0" smtClean="0">
                <a:latin typeface="Times New Roman" panose="02020603050405020304" pitchFamily="18" charset="0"/>
                <a:cs typeface="Times New Roman" panose="02020603050405020304" pitchFamily="18" charset="0"/>
              </a:rPr>
              <a:t>就可以得到</a:t>
            </a:r>
            <a:r>
              <a:rPr lang="en-US" altLang="zh-CN" dirty="0">
                <a:latin typeface="Times New Roman" panose="02020603050405020304" pitchFamily="18" charset="0"/>
                <a:cs typeface="Times New Roman" panose="02020603050405020304" pitchFamily="18" charset="0"/>
              </a:rPr>
              <a:t>F(N</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，而不需要进行递归。</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latin typeface="Times New Roman" panose="02020603050405020304" pitchFamily="18" charset="0"/>
                <a:cs typeface="Times New Roman" panose="02020603050405020304" pitchFamily="18" charset="0"/>
              </a:rPr>
              <a:t>时间复杂</a:t>
            </a:r>
            <a:r>
              <a:rPr lang="zh-CN" altLang="en-US" dirty="0" smtClean="0">
                <a:latin typeface="Times New Roman" panose="02020603050405020304" pitchFamily="18" charset="0"/>
                <a:cs typeface="Times New Roman" panose="02020603050405020304" pitchFamily="18" charset="0"/>
              </a:rPr>
              <a:t>度为</a:t>
            </a:r>
            <a:r>
              <a:rPr lang="en-US" altLang="zh-CN" dirty="0" smtClean="0">
                <a:latin typeface="Times New Roman" panose="02020603050405020304" pitchFamily="18" charset="0"/>
                <a:cs typeface="Times New Roman" panose="02020603050405020304" pitchFamily="18" charset="0"/>
              </a:rPr>
              <a:t>O(N)</a:t>
            </a:r>
            <a:r>
              <a:rPr lang="zh-CN" altLang="en-US" dirty="0" smtClean="0">
                <a:latin typeface="Times New Roman" panose="02020603050405020304" pitchFamily="18" charset="0"/>
                <a:cs typeface="Times New Roman" panose="02020603050405020304" pitchFamily="18" charset="0"/>
              </a:rPr>
              <a:t>，由于只需要保存</a:t>
            </a:r>
            <a:r>
              <a:rPr lang="en-US" altLang="zh-CN" dirty="0">
                <a:latin typeface="Times New Roman" panose="02020603050405020304" pitchFamily="18" charset="0"/>
                <a:cs typeface="Times New Roman" panose="02020603050405020304" pitchFamily="18" charset="0"/>
              </a:rPr>
              <a:t>F(N</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F(N-1)</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F(N-2)</a:t>
            </a:r>
            <a:r>
              <a:rPr lang="zh-CN" altLang="en-US" dirty="0" smtClean="0">
                <a:latin typeface="Times New Roman" panose="02020603050405020304" pitchFamily="18" charset="0"/>
                <a:cs typeface="Times New Roman" panose="02020603050405020304" pitchFamily="18" charset="0"/>
              </a:rPr>
              <a:t>，而与问题的规模</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即</a:t>
            </a:r>
            <a:r>
              <a:rPr lang="en-US" altLang="zh-CN" dirty="0" smtClean="0">
                <a:latin typeface="Times New Roman" panose="02020603050405020304" pitchFamily="18" charset="0"/>
                <a:cs typeface="Times New Roman" panose="02020603050405020304" pitchFamily="18" charset="0"/>
              </a:rPr>
              <a:t>N)</a:t>
            </a:r>
            <a:r>
              <a:rPr lang="zh-CN" altLang="en-US" dirty="0" smtClean="0">
                <a:latin typeface="Times New Roman" panose="02020603050405020304" pitchFamily="18" charset="0"/>
                <a:cs typeface="Times New Roman" panose="02020603050405020304" pitchFamily="18" charset="0"/>
              </a:rPr>
              <a:t>无关，所以空间复杂度为</a:t>
            </a:r>
            <a:r>
              <a:rPr lang="en-US" altLang="zh-CN" dirty="0" smtClean="0">
                <a:latin typeface="Times New Roman" panose="02020603050405020304" pitchFamily="18" charset="0"/>
                <a:cs typeface="Times New Roman" panose="02020603050405020304" pitchFamily="18" charset="0"/>
              </a:rPr>
              <a:t>O(1)</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672373110"/>
              </p:ext>
            </p:extLst>
          </p:nvPr>
        </p:nvGraphicFramePr>
        <p:xfrm>
          <a:off x="539552" y="2708920"/>
          <a:ext cx="8064894" cy="1440160"/>
        </p:xfrm>
        <a:graphic>
          <a:graphicData uri="http://schemas.openxmlformats.org/drawingml/2006/table">
            <a:tbl>
              <a:tblPr firstRow="1" bandRow="1">
                <a:tableStyleId>{5C22544A-7EE6-4342-B048-85BDC9FD1C3A}</a:tableStyleId>
              </a:tblPr>
              <a:tblGrid>
                <a:gridCol w="1344149"/>
                <a:gridCol w="1344149"/>
                <a:gridCol w="1344149"/>
                <a:gridCol w="1344149"/>
                <a:gridCol w="1344149"/>
                <a:gridCol w="1344149"/>
              </a:tblGrid>
              <a:tr h="720080">
                <a:tc>
                  <a:txBody>
                    <a:bodyPr/>
                    <a:lstStyle/>
                    <a:p>
                      <a:pPr algn="ctr"/>
                      <a:r>
                        <a:rPr lang="zh-CN" altLang="en-US" sz="2400" dirty="0" smtClean="0">
                          <a:latin typeface="Times New Roman" panose="02020603050405020304" pitchFamily="18" charset="0"/>
                          <a:cs typeface="Times New Roman" panose="02020603050405020304" pitchFamily="18" charset="0"/>
                        </a:rPr>
                        <a:t>台阶数</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2</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3</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4</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5</a:t>
                      </a:r>
                      <a:endParaRPr lang="zh-CN" altLang="en-US" sz="2400" dirty="0">
                        <a:latin typeface="Times New Roman" panose="02020603050405020304" pitchFamily="18" charset="0"/>
                        <a:cs typeface="Times New Roman" panose="02020603050405020304" pitchFamily="18" charset="0"/>
                      </a:endParaRPr>
                    </a:p>
                  </a:txBody>
                  <a:tcPr anchor="ctr"/>
                </a:tc>
              </a:tr>
              <a:tr h="720080">
                <a:tc>
                  <a:txBody>
                    <a:bodyPr/>
                    <a:lstStyle/>
                    <a:p>
                      <a:pPr algn="ctr"/>
                      <a:r>
                        <a:rPr lang="zh-CN" altLang="en-US" sz="2400" dirty="0" smtClean="0">
                          <a:latin typeface="Times New Roman" panose="02020603050405020304" pitchFamily="18" charset="0"/>
                          <a:cs typeface="Times New Roman" panose="02020603050405020304" pitchFamily="18" charset="0"/>
                        </a:rPr>
                        <a:t>走法数</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2</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3</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5</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8</a:t>
                      </a:r>
                      <a:endParaRPr lang="zh-CN" altLang="en-US" sz="2400" dirty="0">
                        <a:latin typeface="Times New Roman" panose="02020603050405020304" pitchFamily="18" charset="0"/>
                        <a:cs typeface="Times New Roman" panose="02020603050405020304" pitchFamily="18" charset="0"/>
                      </a:endParaRPr>
                    </a:p>
                  </a:txBody>
                  <a:tcPr anchor="ctr"/>
                </a:tc>
              </a:tr>
            </a:tbl>
          </a:graphicData>
        </a:graphic>
      </p:graphicFrame>
    </p:spTree>
    <p:extLst>
      <p:ext uri="{BB962C8B-B14F-4D97-AF65-F5344CB8AC3E}">
        <p14:creationId xmlns:p14="http://schemas.microsoft.com/office/powerpoint/2010/main" val="1212421775"/>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1_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4.xml><?xml version="1.0" encoding="utf-8"?>
<a:theme xmlns:a="http://schemas.openxmlformats.org/drawingml/2006/main" name="2_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5.xml><?xml version="1.0" encoding="utf-8"?>
<a:theme xmlns:a="http://schemas.openxmlformats.org/drawingml/2006/main" name="3_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6.xml><?xml version="1.0" encoding="utf-8"?>
<a:theme xmlns:a="http://schemas.openxmlformats.org/drawingml/2006/main" name="4_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9473</Words>
  <Application>Microsoft Office PowerPoint</Application>
  <PresentationFormat>全屏显示(4:3)</PresentationFormat>
  <Paragraphs>495</Paragraphs>
  <Slides>157</Slides>
  <Notes>1</Notes>
  <HiddenSlides>0</HiddenSlides>
  <MMClips>0</MMClips>
  <ScaleCrop>false</ScaleCrop>
  <HeadingPairs>
    <vt:vector size="6" baseType="variant">
      <vt:variant>
        <vt:lpstr>主题</vt:lpstr>
      </vt:variant>
      <vt:variant>
        <vt:i4>6</vt:i4>
      </vt:variant>
      <vt:variant>
        <vt:lpstr>嵌入 OLE 服务器</vt:lpstr>
      </vt:variant>
      <vt:variant>
        <vt:i4>1</vt:i4>
      </vt:variant>
      <vt:variant>
        <vt:lpstr>幻灯片标题</vt:lpstr>
      </vt:variant>
      <vt:variant>
        <vt:i4>157</vt:i4>
      </vt:variant>
    </vt:vector>
  </HeadingPairs>
  <TitlesOfParts>
    <vt:vector size="164" baseType="lpstr">
      <vt:lpstr>Office 主题</vt:lpstr>
      <vt:lpstr>流畅</vt:lpstr>
      <vt:lpstr>1_流畅</vt:lpstr>
      <vt:lpstr>2_流畅</vt:lpstr>
      <vt:lpstr>3_流畅</vt:lpstr>
      <vt:lpstr>4_流畅</vt:lpstr>
      <vt:lpstr>Equation</vt:lpstr>
      <vt:lpstr>自然语言处理概述</vt:lpstr>
      <vt:lpstr>为什么需要基于内容的推荐</vt:lpstr>
      <vt:lpstr>基于内容的推荐</vt:lpstr>
      <vt:lpstr>基于内容的推荐缺点</vt:lpstr>
      <vt:lpstr>改进</vt:lpstr>
      <vt:lpstr>改进</vt:lpstr>
      <vt:lpstr>改进</vt:lpstr>
      <vt:lpstr>自然语言处理</vt:lpstr>
      <vt:lpstr>自然语言处理与推荐系统</vt:lpstr>
      <vt:lpstr>自然语言处理与推荐系统</vt:lpstr>
      <vt:lpstr>自然语言处理与推荐系统</vt:lpstr>
      <vt:lpstr>自然语言处理应用</vt:lpstr>
      <vt:lpstr>自然语言处理起源</vt:lpstr>
      <vt:lpstr>自然语言处理起源</vt:lpstr>
      <vt:lpstr>自然语言处理起源</vt:lpstr>
      <vt:lpstr>自然语言处理起源</vt:lpstr>
      <vt:lpstr>图灵奖</vt:lpstr>
      <vt:lpstr>自然语言处理起源</vt:lpstr>
      <vt:lpstr>自然语言处理的发展</vt:lpstr>
      <vt:lpstr>自然语言处理的发展</vt:lpstr>
      <vt:lpstr>自然语言处理的发展</vt:lpstr>
      <vt:lpstr>自然语言处理的发展</vt:lpstr>
      <vt:lpstr>自然语言处理的发展</vt:lpstr>
      <vt:lpstr>自然语言处理的发展</vt:lpstr>
      <vt:lpstr>小的突破</vt:lpstr>
      <vt:lpstr>自然语言处理的发展</vt:lpstr>
      <vt:lpstr>遇到瓶颈</vt:lpstr>
      <vt:lpstr>遇到瓶颈</vt:lpstr>
      <vt:lpstr>遇到瓶颈</vt:lpstr>
      <vt:lpstr>遇到瓶颈</vt:lpstr>
      <vt:lpstr>遇到瓶颈</vt:lpstr>
      <vt:lpstr>遇到瓶颈</vt:lpstr>
      <vt:lpstr>遇到瓶颈</vt:lpstr>
      <vt:lpstr>遇到瓶颈</vt:lpstr>
      <vt:lpstr>遇到瓶颈</vt:lpstr>
      <vt:lpstr>遇到瓶颈</vt:lpstr>
      <vt:lpstr>遇到瓶颈</vt:lpstr>
      <vt:lpstr>遇到瓶颈</vt:lpstr>
      <vt:lpstr>山穷水尽</vt:lpstr>
      <vt:lpstr>山穷水尽，柳暗花明</vt:lpstr>
      <vt:lpstr>意外的发现</vt:lpstr>
      <vt:lpstr>分裂</vt:lpstr>
      <vt:lpstr>分裂</vt:lpstr>
      <vt:lpstr>分裂</vt:lpstr>
      <vt:lpstr>分裂</vt:lpstr>
      <vt:lpstr>PowerPoint 演示文稿</vt:lpstr>
      <vt:lpstr>中流砥柱</vt:lpstr>
      <vt:lpstr>统一</vt:lpstr>
      <vt:lpstr>进一步发展</vt:lpstr>
      <vt:lpstr>语料库</vt:lpstr>
      <vt:lpstr>基本术语</vt:lpstr>
      <vt:lpstr>基本术语</vt:lpstr>
      <vt:lpstr>基本术语</vt:lpstr>
      <vt:lpstr>中文分词技术</vt:lpstr>
      <vt:lpstr>为什么要分词</vt:lpstr>
      <vt:lpstr>为什么要分词</vt:lpstr>
      <vt:lpstr>基于规则</vt:lpstr>
      <vt:lpstr>正向最大匹配法</vt:lpstr>
      <vt:lpstr>例</vt:lpstr>
      <vt:lpstr>例</vt:lpstr>
      <vt:lpstr>例</vt:lpstr>
      <vt:lpstr>逆向最大匹配法</vt:lpstr>
      <vt:lpstr>逆序最大匹配法</vt:lpstr>
      <vt:lpstr>双向最大匹配法</vt:lpstr>
      <vt:lpstr>双向最大匹配法</vt:lpstr>
      <vt:lpstr>双向最大匹配法</vt:lpstr>
      <vt:lpstr>基于规则的方法优缺点</vt:lpstr>
      <vt:lpstr>例</vt:lpstr>
      <vt:lpstr>基于统计的分词</vt:lpstr>
      <vt:lpstr>基于统计的分词</vt:lpstr>
      <vt:lpstr>规则PK统计</vt:lpstr>
      <vt:lpstr>例</vt:lpstr>
      <vt:lpstr>公式表示</vt:lpstr>
      <vt:lpstr>高阶语言模型</vt:lpstr>
      <vt:lpstr>高阶语言模型</vt:lpstr>
      <vt:lpstr>计算概率的问题</vt:lpstr>
      <vt:lpstr>例</vt:lpstr>
      <vt:lpstr>平滑方法</vt:lpstr>
      <vt:lpstr>古德-图灵估计</vt:lpstr>
      <vt:lpstr>古德-图灵估计</vt:lpstr>
      <vt:lpstr>古德-图灵估计</vt:lpstr>
      <vt:lpstr>R和Nr的关系</vt:lpstr>
      <vt:lpstr>古德-图灵估计</vt:lpstr>
      <vt:lpstr>二元模型的平滑</vt:lpstr>
      <vt:lpstr>二元模型的平滑</vt:lpstr>
      <vt:lpstr>语料的选取问题</vt:lpstr>
      <vt:lpstr>动态规划</vt:lpstr>
      <vt:lpstr>基于统计的分词</vt:lpstr>
      <vt:lpstr>动态规划</vt:lpstr>
      <vt:lpstr>动态规划思想</vt:lpstr>
      <vt:lpstr>例1</vt:lpstr>
      <vt:lpstr>例1</vt:lpstr>
      <vt:lpstr>例1</vt:lpstr>
      <vt:lpstr>例1</vt:lpstr>
      <vt:lpstr>例1</vt:lpstr>
      <vt:lpstr>例1</vt:lpstr>
      <vt:lpstr>例1</vt:lpstr>
      <vt:lpstr>例1</vt:lpstr>
      <vt:lpstr>例1</vt:lpstr>
      <vt:lpstr>例1</vt:lpstr>
      <vt:lpstr>例1</vt:lpstr>
      <vt:lpstr>例2</vt:lpstr>
      <vt:lpstr>例2</vt:lpstr>
      <vt:lpstr>例2</vt:lpstr>
      <vt:lpstr>例2</vt:lpstr>
      <vt:lpstr>例2</vt:lpstr>
      <vt:lpstr>例2</vt:lpstr>
      <vt:lpstr>例2</vt:lpstr>
      <vt:lpstr>例2</vt:lpstr>
      <vt:lpstr>例2</vt:lpstr>
      <vt:lpstr>例2</vt:lpstr>
      <vt:lpstr>例2</vt:lpstr>
      <vt:lpstr>例2</vt:lpstr>
      <vt:lpstr>例2</vt:lpstr>
      <vt:lpstr>例2</vt:lpstr>
      <vt:lpstr>例2</vt:lpstr>
      <vt:lpstr>例3 背包问题</vt:lpstr>
      <vt:lpstr>例3</vt:lpstr>
      <vt:lpstr>例4</vt:lpstr>
      <vt:lpstr>例4</vt:lpstr>
      <vt:lpstr>例4</vt:lpstr>
      <vt:lpstr>例4</vt:lpstr>
      <vt:lpstr>例4</vt:lpstr>
      <vt:lpstr>例4</vt:lpstr>
      <vt:lpstr>例4</vt:lpstr>
      <vt:lpstr>例4的变种</vt:lpstr>
      <vt:lpstr>维特比(Viterbi)算法</vt:lpstr>
      <vt:lpstr>什么是维特比算法</vt:lpstr>
      <vt:lpstr>什么是维特比算法</vt:lpstr>
      <vt:lpstr>维特比算法与中文分词</vt:lpstr>
      <vt:lpstr>最短路径问题</vt:lpstr>
      <vt:lpstr>最短路径问题</vt:lpstr>
      <vt:lpstr>篱笆网络特点</vt:lpstr>
      <vt:lpstr>篱笆网络特点</vt:lpstr>
      <vt:lpstr>动态规划，大事化小</vt:lpstr>
      <vt:lpstr>动态规划，大事化小</vt:lpstr>
      <vt:lpstr>动态规划，大事化小</vt:lpstr>
      <vt:lpstr>动态规划，大事化小</vt:lpstr>
      <vt:lpstr>动态规划，大事化小</vt:lpstr>
      <vt:lpstr>动态规划，大事化小</vt:lpstr>
      <vt:lpstr>正向推导</vt:lpstr>
      <vt:lpstr>正向推导</vt:lpstr>
      <vt:lpstr>计算复杂度</vt:lpstr>
      <vt:lpstr>隐马尔可夫模型(Hidden Markov Model，HMM)</vt:lpstr>
      <vt:lpstr>马尔可夫模型(MM)</vt:lpstr>
      <vt:lpstr>马尔可夫模型(MM)</vt:lpstr>
      <vt:lpstr>马尔可夫链</vt:lpstr>
      <vt:lpstr>马尔可夫链</vt:lpstr>
      <vt:lpstr>马尔可夫链</vt:lpstr>
      <vt:lpstr>增加H</vt:lpstr>
      <vt:lpstr>增加H</vt:lpstr>
      <vt:lpstr>增加H</vt:lpstr>
      <vt:lpstr>极端的例子</vt:lpstr>
      <vt:lpstr>极端的例子</vt:lpstr>
      <vt:lpstr>隐马尔可夫模型(HMM)</vt:lpstr>
      <vt:lpstr>与中文分词有什么关系</vt:lpstr>
      <vt:lpstr>与中文分词有什么关系</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自然语言处理概述</dc:title>
  <dc:creator>jiecaozi</dc:creator>
  <cp:lastModifiedBy>jiecaozi</cp:lastModifiedBy>
  <cp:revision>1</cp:revision>
  <dcterms:created xsi:type="dcterms:W3CDTF">2019-06-25T11:09:34Z</dcterms:created>
  <dcterms:modified xsi:type="dcterms:W3CDTF">2019-06-25T11:13:45Z</dcterms:modified>
</cp:coreProperties>
</file>